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76"/>
    <p:restoredTop sz="72946"/>
  </p:normalViewPr>
  <p:slideViewPr>
    <p:cSldViewPr snapToGrid="0" snapToObjects="1">
      <p:cViewPr varScale="1">
        <p:scale>
          <a:sx n="83" d="100"/>
          <a:sy n="83" d="100"/>
        </p:scale>
        <p:origin x="1128" y="84"/>
      </p:cViewPr>
      <p:guideLst>
        <p:guide orient="horz" pos="2160"/>
        <p:guide pos="3840"/>
      </p:guideLst>
    </p:cSldViewPr>
  </p:slideViewPr>
  <p:outlineViewPr>
    <p:cViewPr>
      <p:scale>
        <a:sx n="33" d="100"/>
        <a:sy n="33" d="100"/>
      </p:scale>
      <p:origin x="0" y="-195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74F2B-9E94-4641-AFE8-6D54F291C617}" type="doc">
      <dgm:prSet loTypeId="urn:microsoft.com/office/officeart/2005/8/layout/pyramid1" loCatId="" qsTypeId="urn:microsoft.com/office/officeart/2005/8/quickstyle/simple4" qsCatId="simple" csTypeId="urn:microsoft.com/office/officeart/2005/8/colors/colorful1" csCatId="colorful" phldr="1"/>
      <dgm:spPr/>
    </dgm:pt>
    <dgm:pt modelId="{DB91A0C1-0729-AA45-B50C-3C14632F2575}">
      <dgm:prSet phldrT="[Text]"/>
      <dgm:spPr/>
      <dgm:t>
        <a:bodyPr/>
        <a:lstStyle/>
        <a:p>
          <a:r>
            <a:rPr lang="en-US" dirty="0"/>
            <a:t>Healthy fats</a:t>
          </a:r>
        </a:p>
      </dgm:t>
    </dgm:pt>
    <dgm:pt modelId="{4549ABCE-D1EA-6340-ABB6-E7B05ED41F2A}" type="parTrans" cxnId="{60E2B2C5-EB48-B044-92A6-3A4EC9B2A85F}">
      <dgm:prSet/>
      <dgm:spPr/>
      <dgm:t>
        <a:bodyPr/>
        <a:lstStyle/>
        <a:p>
          <a:endParaRPr lang="en-US"/>
        </a:p>
      </dgm:t>
    </dgm:pt>
    <dgm:pt modelId="{8B15CD57-A447-5243-BD49-C5DBD922144B}" type="sibTrans" cxnId="{60E2B2C5-EB48-B044-92A6-3A4EC9B2A85F}">
      <dgm:prSet/>
      <dgm:spPr/>
      <dgm:t>
        <a:bodyPr/>
        <a:lstStyle/>
        <a:p>
          <a:endParaRPr lang="en-US"/>
        </a:p>
      </dgm:t>
    </dgm:pt>
    <dgm:pt modelId="{E1940632-02C6-764F-A9B0-BA833CE90A94}">
      <dgm:prSet phldrT="[Text]"/>
      <dgm:spPr/>
      <dgm:t>
        <a:bodyPr/>
        <a:lstStyle/>
        <a:p>
          <a:r>
            <a:rPr lang="en-US" dirty="0"/>
            <a:t>Complex carbohydrates</a:t>
          </a:r>
        </a:p>
      </dgm:t>
    </dgm:pt>
    <dgm:pt modelId="{11FBCCCF-FB0E-D841-96F6-E99F5C477335}" type="parTrans" cxnId="{1569D21E-B216-B94F-B19A-4860E97C5B69}">
      <dgm:prSet/>
      <dgm:spPr/>
      <dgm:t>
        <a:bodyPr/>
        <a:lstStyle/>
        <a:p>
          <a:endParaRPr lang="en-US"/>
        </a:p>
      </dgm:t>
    </dgm:pt>
    <dgm:pt modelId="{6D0D31B0-BA26-C949-B805-874596D2C1DE}" type="sibTrans" cxnId="{1569D21E-B216-B94F-B19A-4860E97C5B69}">
      <dgm:prSet/>
      <dgm:spPr/>
      <dgm:t>
        <a:bodyPr/>
        <a:lstStyle/>
        <a:p>
          <a:endParaRPr lang="en-US"/>
        </a:p>
      </dgm:t>
    </dgm:pt>
    <dgm:pt modelId="{21B28C63-3541-A14B-AABB-115C575569EF}">
      <dgm:prSet/>
      <dgm:spPr/>
      <dgm:t>
        <a:bodyPr/>
        <a:lstStyle/>
        <a:p>
          <a:r>
            <a:rPr lang="en-US" dirty="0"/>
            <a:t>Fruits &amp; low-fiber vegetables</a:t>
          </a:r>
        </a:p>
      </dgm:t>
    </dgm:pt>
    <dgm:pt modelId="{3D26833F-1CE1-C84C-9791-D1F60DDEB72F}" type="parTrans" cxnId="{2D96E921-063D-AB4E-8472-5FD5716E0853}">
      <dgm:prSet/>
      <dgm:spPr/>
      <dgm:t>
        <a:bodyPr/>
        <a:lstStyle/>
        <a:p>
          <a:endParaRPr lang="en-US"/>
        </a:p>
      </dgm:t>
    </dgm:pt>
    <dgm:pt modelId="{B758EBD9-CAE5-5743-97D1-11442FA68D16}" type="sibTrans" cxnId="{2D96E921-063D-AB4E-8472-5FD5716E0853}">
      <dgm:prSet/>
      <dgm:spPr/>
      <dgm:t>
        <a:bodyPr/>
        <a:lstStyle/>
        <a:p>
          <a:endParaRPr lang="en-US"/>
        </a:p>
      </dgm:t>
    </dgm:pt>
    <dgm:pt modelId="{1F301427-F069-464B-870B-87B7FC143F08}">
      <dgm:prSet/>
      <dgm:spPr/>
      <dgm:t>
        <a:bodyPr/>
        <a:lstStyle/>
        <a:p>
          <a:r>
            <a:rPr lang="en-US" dirty="0"/>
            <a:t>Lean protein</a:t>
          </a:r>
        </a:p>
      </dgm:t>
    </dgm:pt>
    <dgm:pt modelId="{F72B7D22-05A5-8949-951B-F2052BB5E52A}" type="parTrans" cxnId="{56285AA6-9EA1-BE49-84B4-5588D927B5AE}">
      <dgm:prSet/>
      <dgm:spPr/>
      <dgm:t>
        <a:bodyPr/>
        <a:lstStyle/>
        <a:p>
          <a:endParaRPr lang="en-US"/>
        </a:p>
      </dgm:t>
    </dgm:pt>
    <dgm:pt modelId="{213CAE9C-4F60-4447-BEF9-7711E4AF31C5}" type="sibTrans" cxnId="{56285AA6-9EA1-BE49-84B4-5588D927B5AE}">
      <dgm:prSet/>
      <dgm:spPr/>
      <dgm:t>
        <a:bodyPr/>
        <a:lstStyle/>
        <a:p>
          <a:endParaRPr lang="en-US"/>
        </a:p>
      </dgm:t>
    </dgm:pt>
    <dgm:pt modelId="{358EF7BA-9CF8-1B48-BF39-6DF323769FFE}" type="pres">
      <dgm:prSet presAssocID="{8D174F2B-9E94-4641-AFE8-6D54F291C617}" presName="Name0" presStyleCnt="0">
        <dgm:presLayoutVars>
          <dgm:dir/>
          <dgm:animLvl val="lvl"/>
          <dgm:resizeHandles val="exact"/>
        </dgm:presLayoutVars>
      </dgm:prSet>
      <dgm:spPr/>
    </dgm:pt>
    <dgm:pt modelId="{61CD209F-28E0-714A-BF82-E59C2CC86932}" type="pres">
      <dgm:prSet presAssocID="{DB91A0C1-0729-AA45-B50C-3C14632F2575}" presName="Name8" presStyleCnt="0"/>
      <dgm:spPr/>
    </dgm:pt>
    <dgm:pt modelId="{00768874-CDCF-2043-8F28-CB5CF9B28A47}" type="pres">
      <dgm:prSet presAssocID="{DB91A0C1-0729-AA45-B50C-3C14632F2575}" presName="level" presStyleLbl="node1" presStyleIdx="0" presStyleCnt="4">
        <dgm:presLayoutVars>
          <dgm:chMax val="1"/>
          <dgm:bulletEnabled val="1"/>
        </dgm:presLayoutVars>
      </dgm:prSet>
      <dgm:spPr/>
      <dgm:t>
        <a:bodyPr/>
        <a:lstStyle/>
        <a:p>
          <a:endParaRPr lang="en-US"/>
        </a:p>
      </dgm:t>
    </dgm:pt>
    <dgm:pt modelId="{D393DA5F-8176-1848-9BB7-128C8319DF03}" type="pres">
      <dgm:prSet presAssocID="{DB91A0C1-0729-AA45-B50C-3C14632F2575}" presName="levelTx" presStyleLbl="revTx" presStyleIdx="0" presStyleCnt="0">
        <dgm:presLayoutVars>
          <dgm:chMax val="1"/>
          <dgm:bulletEnabled val="1"/>
        </dgm:presLayoutVars>
      </dgm:prSet>
      <dgm:spPr/>
      <dgm:t>
        <a:bodyPr/>
        <a:lstStyle/>
        <a:p>
          <a:endParaRPr lang="en-US"/>
        </a:p>
      </dgm:t>
    </dgm:pt>
    <dgm:pt modelId="{31F5DF35-D77A-1D48-950D-D881705AD2DE}" type="pres">
      <dgm:prSet presAssocID="{21B28C63-3541-A14B-AABB-115C575569EF}" presName="Name8" presStyleCnt="0"/>
      <dgm:spPr/>
    </dgm:pt>
    <dgm:pt modelId="{82431295-5698-2747-95F7-997D4E3B0389}" type="pres">
      <dgm:prSet presAssocID="{21B28C63-3541-A14B-AABB-115C575569EF}" presName="level" presStyleLbl="node1" presStyleIdx="1" presStyleCnt="4">
        <dgm:presLayoutVars>
          <dgm:chMax val="1"/>
          <dgm:bulletEnabled val="1"/>
        </dgm:presLayoutVars>
      </dgm:prSet>
      <dgm:spPr/>
      <dgm:t>
        <a:bodyPr/>
        <a:lstStyle/>
        <a:p>
          <a:endParaRPr lang="en-US"/>
        </a:p>
      </dgm:t>
    </dgm:pt>
    <dgm:pt modelId="{1CBB9CDE-5703-6441-937A-A4109398A2DC}" type="pres">
      <dgm:prSet presAssocID="{21B28C63-3541-A14B-AABB-115C575569EF}" presName="levelTx" presStyleLbl="revTx" presStyleIdx="0" presStyleCnt="0">
        <dgm:presLayoutVars>
          <dgm:chMax val="1"/>
          <dgm:bulletEnabled val="1"/>
        </dgm:presLayoutVars>
      </dgm:prSet>
      <dgm:spPr/>
      <dgm:t>
        <a:bodyPr/>
        <a:lstStyle/>
        <a:p>
          <a:endParaRPr lang="en-US"/>
        </a:p>
      </dgm:t>
    </dgm:pt>
    <dgm:pt modelId="{69B011FC-EE06-B246-9593-25685E70B7BD}" type="pres">
      <dgm:prSet presAssocID="{1F301427-F069-464B-870B-87B7FC143F08}" presName="Name8" presStyleCnt="0"/>
      <dgm:spPr/>
    </dgm:pt>
    <dgm:pt modelId="{D9032D87-E5F9-404D-B631-E0A640B4A466}" type="pres">
      <dgm:prSet presAssocID="{1F301427-F069-464B-870B-87B7FC143F08}" presName="level" presStyleLbl="node1" presStyleIdx="2" presStyleCnt="4">
        <dgm:presLayoutVars>
          <dgm:chMax val="1"/>
          <dgm:bulletEnabled val="1"/>
        </dgm:presLayoutVars>
      </dgm:prSet>
      <dgm:spPr/>
      <dgm:t>
        <a:bodyPr/>
        <a:lstStyle/>
        <a:p>
          <a:endParaRPr lang="en-US"/>
        </a:p>
      </dgm:t>
    </dgm:pt>
    <dgm:pt modelId="{8B8572EE-F8CA-C146-9C95-86679B36BBC1}" type="pres">
      <dgm:prSet presAssocID="{1F301427-F069-464B-870B-87B7FC143F08}" presName="levelTx" presStyleLbl="revTx" presStyleIdx="0" presStyleCnt="0">
        <dgm:presLayoutVars>
          <dgm:chMax val="1"/>
          <dgm:bulletEnabled val="1"/>
        </dgm:presLayoutVars>
      </dgm:prSet>
      <dgm:spPr/>
      <dgm:t>
        <a:bodyPr/>
        <a:lstStyle/>
        <a:p>
          <a:endParaRPr lang="en-US"/>
        </a:p>
      </dgm:t>
    </dgm:pt>
    <dgm:pt modelId="{23ACE741-FE00-EC43-82C2-C35FB200586A}" type="pres">
      <dgm:prSet presAssocID="{E1940632-02C6-764F-A9B0-BA833CE90A94}" presName="Name8" presStyleCnt="0"/>
      <dgm:spPr/>
    </dgm:pt>
    <dgm:pt modelId="{4C05A959-2590-6F47-88CD-D656346F06D2}" type="pres">
      <dgm:prSet presAssocID="{E1940632-02C6-764F-A9B0-BA833CE90A94}" presName="level" presStyleLbl="node1" presStyleIdx="3" presStyleCnt="4">
        <dgm:presLayoutVars>
          <dgm:chMax val="1"/>
          <dgm:bulletEnabled val="1"/>
        </dgm:presLayoutVars>
      </dgm:prSet>
      <dgm:spPr/>
      <dgm:t>
        <a:bodyPr/>
        <a:lstStyle/>
        <a:p>
          <a:endParaRPr lang="en-US"/>
        </a:p>
      </dgm:t>
    </dgm:pt>
    <dgm:pt modelId="{EDF5019D-CEBB-DD43-8F9A-239F5CB3A597}" type="pres">
      <dgm:prSet presAssocID="{E1940632-02C6-764F-A9B0-BA833CE90A94}" presName="levelTx" presStyleLbl="revTx" presStyleIdx="0" presStyleCnt="0">
        <dgm:presLayoutVars>
          <dgm:chMax val="1"/>
          <dgm:bulletEnabled val="1"/>
        </dgm:presLayoutVars>
      </dgm:prSet>
      <dgm:spPr/>
      <dgm:t>
        <a:bodyPr/>
        <a:lstStyle/>
        <a:p>
          <a:endParaRPr lang="en-US"/>
        </a:p>
      </dgm:t>
    </dgm:pt>
  </dgm:ptLst>
  <dgm:cxnLst>
    <dgm:cxn modelId="{EB91820D-CBF9-D74B-988C-4FDCDDFCE2F2}" type="presOf" srcId="{E1940632-02C6-764F-A9B0-BA833CE90A94}" destId="{4C05A959-2590-6F47-88CD-D656346F06D2}" srcOrd="0" destOrd="0" presId="urn:microsoft.com/office/officeart/2005/8/layout/pyramid1"/>
    <dgm:cxn modelId="{393FA43F-8043-674E-AA29-96B6791C5FD2}" type="presOf" srcId="{8D174F2B-9E94-4641-AFE8-6D54F291C617}" destId="{358EF7BA-9CF8-1B48-BF39-6DF323769FFE}" srcOrd="0" destOrd="0" presId="urn:microsoft.com/office/officeart/2005/8/layout/pyramid1"/>
    <dgm:cxn modelId="{19DF9F1A-5331-DE4B-AC7A-50A176D4D33A}" type="presOf" srcId="{21B28C63-3541-A14B-AABB-115C575569EF}" destId="{1CBB9CDE-5703-6441-937A-A4109398A2DC}" srcOrd="1" destOrd="0" presId="urn:microsoft.com/office/officeart/2005/8/layout/pyramid1"/>
    <dgm:cxn modelId="{56285AA6-9EA1-BE49-84B4-5588D927B5AE}" srcId="{8D174F2B-9E94-4641-AFE8-6D54F291C617}" destId="{1F301427-F069-464B-870B-87B7FC143F08}" srcOrd="2" destOrd="0" parTransId="{F72B7D22-05A5-8949-951B-F2052BB5E52A}" sibTransId="{213CAE9C-4F60-4447-BEF9-7711E4AF31C5}"/>
    <dgm:cxn modelId="{B03FC1E4-551B-194A-AE9A-E5E293900E8D}" type="presOf" srcId="{21B28C63-3541-A14B-AABB-115C575569EF}" destId="{82431295-5698-2747-95F7-997D4E3B0389}" srcOrd="0" destOrd="0" presId="urn:microsoft.com/office/officeart/2005/8/layout/pyramid1"/>
    <dgm:cxn modelId="{60E2B2C5-EB48-B044-92A6-3A4EC9B2A85F}" srcId="{8D174F2B-9E94-4641-AFE8-6D54F291C617}" destId="{DB91A0C1-0729-AA45-B50C-3C14632F2575}" srcOrd="0" destOrd="0" parTransId="{4549ABCE-D1EA-6340-ABB6-E7B05ED41F2A}" sibTransId="{8B15CD57-A447-5243-BD49-C5DBD922144B}"/>
    <dgm:cxn modelId="{E259A2F8-183E-4944-968C-CB43C8A944BD}" type="presOf" srcId="{1F301427-F069-464B-870B-87B7FC143F08}" destId="{D9032D87-E5F9-404D-B631-E0A640B4A466}" srcOrd="0" destOrd="0" presId="urn:microsoft.com/office/officeart/2005/8/layout/pyramid1"/>
    <dgm:cxn modelId="{2D96E921-063D-AB4E-8472-5FD5716E0853}" srcId="{8D174F2B-9E94-4641-AFE8-6D54F291C617}" destId="{21B28C63-3541-A14B-AABB-115C575569EF}" srcOrd="1" destOrd="0" parTransId="{3D26833F-1CE1-C84C-9791-D1F60DDEB72F}" sibTransId="{B758EBD9-CAE5-5743-97D1-11442FA68D16}"/>
    <dgm:cxn modelId="{0CBC843E-AC28-334E-8923-1E93322A2BCC}" type="presOf" srcId="{E1940632-02C6-764F-A9B0-BA833CE90A94}" destId="{EDF5019D-CEBB-DD43-8F9A-239F5CB3A597}" srcOrd="1" destOrd="0" presId="urn:microsoft.com/office/officeart/2005/8/layout/pyramid1"/>
    <dgm:cxn modelId="{358CAD1B-F3C0-0848-9E50-B4FE87B19DD8}" type="presOf" srcId="{DB91A0C1-0729-AA45-B50C-3C14632F2575}" destId="{00768874-CDCF-2043-8F28-CB5CF9B28A47}" srcOrd="0" destOrd="0" presId="urn:microsoft.com/office/officeart/2005/8/layout/pyramid1"/>
    <dgm:cxn modelId="{8D3B0D5B-0CD6-304E-9E88-0484E3FF628C}" type="presOf" srcId="{1F301427-F069-464B-870B-87B7FC143F08}" destId="{8B8572EE-F8CA-C146-9C95-86679B36BBC1}" srcOrd="1" destOrd="0" presId="urn:microsoft.com/office/officeart/2005/8/layout/pyramid1"/>
    <dgm:cxn modelId="{1569D21E-B216-B94F-B19A-4860E97C5B69}" srcId="{8D174F2B-9E94-4641-AFE8-6D54F291C617}" destId="{E1940632-02C6-764F-A9B0-BA833CE90A94}" srcOrd="3" destOrd="0" parTransId="{11FBCCCF-FB0E-D841-96F6-E99F5C477335}" sibTransId="{6D0D31B0-BA26-C949-B805-874596D2C1DE}"/>
    <dgm:cxn modelId="{44818523-0005-744B-9917-484CA0B2CFC4}" type="presOf" srcId="{DB91A0C1-0729-AA45-B50C-3C14632F2575}" destId="{D393DA5F-8176-1848-9BB7-128C8319DF03}" srcOrd="1" destOrd="0" presId="urn:microsoft.com/office/officeart/2005/8/layout/pyramid1"/>
    <dgm:cxn modelId="{C5FAA6F9-2A53-0A4D-B6B7-7EA96DB48707}" type="presParOf" srcId="{358EF7BA-9CF8-1B48-BF39-6DF323769FFE}" destId="{61CD209F-28E0-714A-BF82-E59C2CC86932}" srcOrd="0" destOrd="0" presId="urn:microsoft.com/office/officeart/2005/8/layout/pyramid1"/>
    <dgm:cxn modelId="{A08EB614-E087-544F-A014-35FB6AF8A57D}" type="presParOf" srcId="{61CD209F-28E0-714A-BF82-E59C2CC86932}" destId="{00768874-CDCF-2043-8F28-CB5CF9B28A47}" srcOrd="0" destOrd="0" presId="urn:microsoft.com/office/officeart/2005/8/layout/pyramid1"/>
    <dgm:cxn modelId="{2F9280C9-D056-8645-9E65-C6CBF0FD169D}" type="presParOf" srcId="{61CD209F-28E0-714A-BF82-E59C2CC86932}" destId="{D393DA5F-8176-1848-9BB7-128C8319DF03}" srcOrd="1" destOrd="0" presId="urn:microsoft.com/office/officeart/2005/8/layout/pyramid1"/>
    <dgm:cxn modelId="{D4AF95AF-6B48-FA41-BF56-ED3723B1124F}" type="presParOf" srcId="{358EF7BA-9CF8-1B48-BF39-6DF323769FFE}" destId="{31F5DF35-D77A-1D48-950D-D881705AD2DE}" srcOrd="1" destOrd="0" presId="urn:microsoft.com/office/officeart/2005/8/layout/pyramid1"/>
    <dgm:cxn modelId="{5D42ABBE-27E7-D841-A65D-E01C0218997B}" type="presParOf" srcId="{31F5DF35-D77A-1D48-950D-D881705AD2DE}" destId="{82431295-5698-2747-95F7-997D4E3B0389}" srcOrd="0" destOrd="0" presId="urn:microsoft.com/office/officeart/2005/8/layout/pyramid1"/>
    <dgm:cxn modelId="{600ACE50-48AA-3D49-9448-56275C27CF65}" type="presParOf" srcId="{31F5DF35-D77A-1D48-950D-D881705AD2DE}" destId="{1CBB9CDE-5703-6441-937A-A4109398A2DC}" srcOrd="1" destOrd="0" presId="urn:microsoft.com/office/officeart/2005/8/layout/pyramid1"/>
    <dgm:cxn modelId="{D4B4D9F6-55EE-3449-878F-F96695987B5A}" type="presParOf" srcId="{358EF7BA-9CF8-1B48-BF39-6DF323769FFE}" destId="{69B011FC-EE06-B246-9593-25685E70B7BD}" srcOrd="2" destOrd="0" presId="urn:microsoft.com/office/officeart/2005/8/layout/pyramid1"/>
    <dgm:cxn modelId="{D6303800-DF22-DC4C-BC4C-DE3FBC018D70}" type="presParOf" srcId="{69B011FC-EE06-B246-9593-25685E70B7BD}" destId="{D9032D87-E5F9-404D-B631-E0A640B4A466}" srcOrd="0" destOrd="0" presId="urn:microsoft.com/office/officeart/2005/8/layout/pyramid1"/>
    <dgm:cxn modelId="{CEDB2635-E84E-5C49-82C1-CC563A22174D}" type="presParOf" srcId="{69B011FC-EE06-B246-9593-25685E70B7BD}" destId="{8B8572EE-F8CA-C146-9C95-86679B36BBC1}" srcOrd="1" destOrd="0" presId="urn:microsoft.com/office/officeart/2005/8/layout/pyramid1"/>
    <dgm:cxn modelId="{036EA87B-720F-B24E-A064-C992803AEBC1}" type="presParOf" srcId="{358EF7BA-9CF8-1B48-BF39-6DF323769FFE}" destId="{23ACE741-FE00-EC43-82C2-C35FB200586A}" srcOrd="3" destOrd="0" presId="urn:microsoft.com/office/officeart/2005/8/layout/pyramid1"/>
    <dgm:cxn modelId="{FD511CD4-D222-4C45-9531-A6B0815EB1DF}" type="presParOf" srcId="{23ACE741-FE00-EC43-82C2-C35FB200586A}" destId="{4C05A959-2590-6F47-88CD-D656346F06D2}" srcOrd="0" destOrd="0" presId="urn:microsoft.com/office/officeart/2005/8/layout/pyramid1"/>
    <dgm:cxn modelId="{DA098F65-1AA2-044C-BD16-DF9951A5C078}" type="presParOf" srcId="{23ACE741-FE00-EC43-82C2-C35FB200586A}" destId="{EDF5019D-CEBB-DD43-8F9A-239F5CB3A59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F9CB03-B48C-EB45-A8F7-6B433A51E199}" type="doc">
      <dgm:prSet loTypeId="urn:microsoft.com/office/officeart/2005/8/layout/cycle7" loCatId="" qsTypeId="urn:microsoft.com/office/officeart/2005/8/quickstyle/3D2" qsCatId="3D" csTypeId="urn:microsoft.com/office/officeart/2005/8/colors/colorful2" csCatId="colorful" phldr="1"/>
      <dgm:spPr/>
      <dgm:t>
        <a:bodyPr/>
        <a:lstStyle/>
        <a:p>
          <a:endParaRPr lang="en-US"/>
        </a:p>
      </dgm:t>
    </dgm:pt>
    <dgm:pt modelId="{79A37296-339C-7043-B2DB-062475F1A663}">
      <dgm:prSet phldrT="[Text]"/>
      <dgm:spPr/>
      <dgm:t>
        <a:bodyPr/>
        <a:lstStyle/>
        <a:p>
          <a:r>
            <a:rPr lang="en-US" dirty="0"/>
            <a:t>Energy Deficiency</a:t>
          </a:r>
        </a:p>
      </dgm:t>
    </dgm:pt>
    <dgm:pt modelId="{2B3F7FE7-7485-D348-84FA-56676728C76C}" type="parTrans" cxnId="{B52D214B-59FF-0640-9F96-D6D61FB4918E}">
      <dgm:prSet/>
      <dgm:spPr/>
      <dgm:t>
        <a:bodyPr/>
        <a:lstStyle/>
        <a:p>
          <a:endParaRPr lang="en-US"/>
        </a:p>
      </dgm:t>
    </dgm:pt>
    <dgm:pt modelId="{1D6170DF-D2AA-AF49-9A6C-28CDE875AB96}" type="sibTrans" cxnId="{B52D214B-59FF-0640-9F96-D6D61FB4918E}">
      <dgm:prSet/>
      <dgm:spPr/>
      <dgm:t>
        <a:bodyPr/>
        <a:lstStyle/>
        <a:p>
          <a:endParaRPr lang="en-US"/>
        </a:p>
      </dgm:t>
    </dgm:pt>
    <dgm:pt modelId="{E6308FDB-0AD6-BC44-9E41-34E61E29B158}">
      <dgm:prSet phldrT="[Text]"/>
      <dgm:spPr/>
      <dgm:t>
        <a:bodyPr/>
        <a:lstStyle/>
        <a:p>
          <a:r>
            <a:rPr lang="en-US" dirty="0"/>
            <a:t>Amenorrhea</a:t>
          </a:r>
        </a:p>
      </dgm:t>
    </dgm:pt>
    <dgm:pt modelId="{F031F882-570A-0E4C-B5D1-56EFADDA76D4}" type="parTrans" cxnId="{2C218737-AFE4-E043-AA69-AEB416A02CEF}">
      <dgm:prSet/>
      <dgm:spPr/>
      <dgm:t>
        <a:bodyPr/>
        <a:lstStyle/>
        <a:p>
          <a:endParaRPr lang="en-US"/>
        </a:p>
      </dgm:t>
    </dgm:pt>
    <dgm:pt modelId="{E35DDC60-772E-6745-8208-29B4184D9E63}" type="sibTrans" cxnId="{2C218737-AFE4-E043-AA69-AEB416A02CEF}">
      <dgm:prSet/>
      <dgm:spPr/>
      <dgm:t>
        <a:bodyPr/>
        <a:lstStyle/>
        <a:p>
          <a:endParaRPr lang="en-US"/>
        </a:p>
      </dgm:t>
    </dgm:pt>
    <dgm:pt modelId="{AF1E678E-BF73-2E40-9AB4-EB23EEB53F3F}">
      <dgm:prSet phldrT="[Text]"/>
      <dgm:spPr/>
      <dgm:t>
        <a:bodyPr/>
        <a:lstStyle/>
        <a:p>
          <a:r>
            <a:rPr lang="en-US" dirty="0"/>
            <a:t>Weak Bones</a:t>
          </a:r>
        </a:p>
      </dgm:t>
    </dgm:pt>
    <dgm:pt modelId="{85C74FFD-0086-1544-A7CB-3C5838339548}" type="parTrans" cxnId="{C39E73DE-0E40-B040-86E6-FADA4B1C5921}">
      <dgm:prSet/>
      <dgm:spPr/>
      <dgm:t>
        <a:bodyPr/>
        <a:lstStyle/>
        <a:p>
          <a:endParaRPr lang="en-US"/>
        </a:p>
      </dgm:t>
    </dgm:pt>
    <dgm:pt modelId="{81A14FDC-1209-D44A-A63C-EF3BAE8FD6F1}" type="sibTrans" cxnId="{C39E73DE-0E40-B040-86E6-FADA4B1C5921}">
      <dgm:prSet/>
      <dgm:spPr/>
      <dgm:t>
        <a:bodyPr/>
        <a:lstStyle/>
        <a:p>
          <a:endParaRPr lang="en-US"/>
        </a:p>
      </dgm:t>
    </dgm:pt>
    <dgm:pt modelId="{AD420B55-4F3C-5E4F-BD68-1E270A6C5782}" type="pres">
      <dgm:prSet presAssocID="{F9F9CB03-B48C-EB45-A8F7-6B433A51E199}" presName="Name0" presStyleCnt="0">
        <dgm:presLayoutVars>
          <dgm:dir/>
          <dgm:resizeHandles val="exact"/>
        </dgm:presLayoutVars>
      </dgm:prSet>
      <dgm:spPr/>
      <dgm:t>
        <a:bodyPr/>
        <a:lstStyle/>
        <a:p>
          <a:endParaRPr lang="en-US"/>
        </a:p>
      </dgm:t>
    </dgm:pt>
    <dgm:pt modelId="{A909FD3A-EC97-8842-B4F9-0528544362E3}" type="pres">
      <dgm:prSet presAssocID="{79A37296-339C-7043-B2DB-062475F1A663}" presName="node" presStyleLbl="node1" presStyleIdx="0" presStyleCnt="3" custRadScaleRad="91375">
        <dgm:presLayoutVars>
          <dgm:bulletEnabled val="1"/>
        </dgm:presLayoutVars>
      </dgm:prSet>
      <dgm:spPr/>
      <dgm:t>
        <a:bodyPr/>
        <a:lstStyle/>
        <a:p>
          <a:endParaRPr lang="en-US"/>
        </a:p>
      </dgm:t>
    </dgm:pt>
    <dgm:pt modelId="{E286DCAF-40E0-3F4A-AFA9-613635E554EA}" type="pres">
      <dgm:prSet presAssocID="{1D6170DF-D2AA-AF49-9A6C-28CDE875AB96}" presName="sibTrans" presStyleLbl="sibTrans2D1" presStyleIdx="0" presStyleCnt="3"/>
      <dgm:spPr/>
      <dgm:t>
        <a:bodyPr/>
        <a:lstStyle/>
        <a:p>
          <a:endParaRPr lang="en-US"/>
        </a:p>
      </dgm:t>
    </dgm:pt>
    <dgm:pt modelId="{7BAC5C69-5CAC-B34D-89C0-2EBB6C7418E3}" type="pres">
      <dgm:prSet presAssocID="{1D6170DF-D2AA-AF49-9A6C-28CDE875AB96}" presName="connectorText" presStyleLbl="sibTrans2D1" presStyleIdx="0" presStyleCnt="3"/>
      <dgm:spPr/>
      <dgm:t>
        <a:bodyPr/>
        <a:lstStyle/>
        <a:p>
          <a:endParaRPr lang="en-US"/>
        </a:p>
      </dgm:t>
    </dgm:pt>
    <dgm:pt modelId="{401B25BD-E064-0246-AB61-BCD9717D874A}" type="pres">
      <dgm:prSet presAssocID="{E6308FDB-0AD6-BC44-9E41-34E61E29B158}" presName="node" presStyleLbl="node1" presStyleIdx="1" presStyleCnt="3">
        <dgm:presLayoutVars>
          <dgm:bulletEnabled val="1"/>
        </dgm:presLayoutVars>
      </dgm:prSet>
      <dgm:spPr/>
      <dgm:t>
        <a:bodyPr/>
        <a:lstStyle/>
        <a:p>
          <a:endParaRPr lang="en-US"/>
        </a:p>
      </dgm:t>
    </dgm:pt>
    <dgm:pt modelId="{4C1D98D2-9EFC-A042-97D3-863D575E07DB}" type="pres">
      <dgm:prSet presAssocID="{E35DDC60-772E-6745-8208-29B4184D9E63}" presName="sibTrans" presStyleLbl="sibTrans2D1" presStyleIdx="1" presStyleCnt="3"/>
      <dgm:spPr/>
      <dgm:t>
        <a:bodyPr/>
        <a:lstStyle/>
        <a:p>
          <a:endParaRPr lang="en-US"/>
        </a:p>
      </dgm:t>
    </dgm:pt>
    <dgm:pt modelId="{5686C6C9-1B90-AA48-99D4-3BAC40D3669D}" type="pres">
      <dgm:prSet presAssocID="{E35DDC60-772E-6745-8208-29B4184D9E63}" presName="connectorText" presStyleLbl="sibTrans2D1" presStyleIdx="1" presStyleCnt="3"/>
      <dgm:spPr/>
      <dgm:t>
        <a:bodyPr/>
        <a:lstStyle/>
        <a:p>
          <a:endParaRPr lang="en-US"/>
        </a:p>
      </dgm:t>
    </dgm:pt>
    <dgm:pt modelId="{FEC52DFA-8A93-D443-B572-E735C980EA2C}" type="pres">
      <dgm:prSet presAssocID="{AF1E678E-BF73-2E40-9AB4-EB23EEB53F3F}" presName="node" presStyleLbl="node1" presStyleIdx="2" presStyleCnt="3">
        <dgm:presLayoutVars>
          <dgm:bulletEnabled val="1"/>
        </dgm:presLayoutVars>
      </dgm:prSet>
      <dgm:spPr/>
      <dgm:t>
        <a:bodyPr/>
        <a:lstStyle/>
        <a:p>
          <a:endParaRPr lang="en-US"/>
        </a:p>
      </dgm:t>
    </dgm:pt>
    <dgm:pt modelId="{0E7DF84F-E0E6-AF45-8D3A-9B52BB3DCE40}" type="pres">
      <dgm:prSet presAssocID="{81A14FDC-1209-D44A-A63C-EF3BAE8FD6F1}" presName="sibTrans" presStyleLbl="sibTrans2D1" presStyleIdx="2" presStyleCnt="3"/>
      <dgm:spPr/>
      <dgm:t>
        <a:bodyPr/>
        <a:lstStyle/>
        <a:p>
          <a:endParaRPr lang="en-US"/>
        </a:p>
      </dgm:t>
    </dgm:pt>
    <dgm:pt modelId="{53037695-CC83-6043-8746-CEB5EEAC582E}" type="pres">
      <dgm:prSet presAssocID="{81A14FDC-1209-D44A-A63C-EF3BAE8FD6F1}" presName="connectorText" presStyleLbl="sibTrans2D1" presStyleIdx="2" presStyleCnt="3"/>
      <dgm:spPr/>
      <dgm:t>
        <a:bodyPr/>
        <a:lstStyle/>
        <a:p>
          <a:endParaRPr lang="en-US"/>
        </a:p>
      </dgm:t>
    </dgm:pt>
  </dgm:ptLst>
  <dgm:cxnLst>
    <dgm:cxn modelId="{6BE346B3-32C1-9443-BE76-95B43718709D}" type="presOf" srcId="{1D6170DF-D2AA-AF49-9A6C-28CDE875AB96}" destId="{E286DCAF-40E0-3F4A-AFA9-613635E554EA}" srcOrd="0" destOrd="0" presId="urn:microsoft.com/office/officeart/2005/8/layout/cycle7"/>
    <dgm:cxn modelId="{B2F722D2-DDCC-A44B-886A-43A5C43ADE26}" type="presOf" srcId="{81A14FDC-1209-D44A-A63C-EF3BAE8FD6F1}" destId="{0E7DF84F-E0E6-AF45-8D3A-9B52BB3DCE40}" srcOrd="0" destOrd="0" presId="urn:microsoft.com/office/officeart/2005/8/layout/cycle7"/>
    <dgm:cxn modelId="{8605DFAE-8180-D64D-9E31-90583692907D}" type="presOf" srcId="{AF1E678E-BF73-2E40-9AB4-EB23EEB53F3F}" destId="{FEC52DFA-8A93-D443-B572-E735C980EA2C}" srcOrd="0" destOrd="0" presId="urn:microsoft.com/office/officeart/2005/8/layout/cycle7"/>
    <dgm:cxn modelId="{C39E73DE-0E40-B040-86E6-FADA4B1C5921}" srcId="{F9F9CB03-B48C-EB45-A8F7-6B433A51E199}" destId="{AF1E678E-BF73-2E40-9AB4-EB23EEB53F3F}" srcOrd="2" destOrd="0" parTransId="{85C74FFD-0086-1544-A7CB-3C5838339548}" sibTransId="{81A14FDC-1209-D44A-A63C-EF3BAE8FD6F1}"/>
    <dgm:cxn modelId="{046064A7-C4FD-0749-9118-4647C16059A3}" type="presOf" srcId="{E35DDC60-772E-6745-8208-29B4184D9E63}" destId="{5686C6C9-1B90-AA48-99D4-3BAC40D3669D}" srcOrd="1" destOrd="0" presId="urn:microsoft.com/office/officeart/2005/8/layout/cycle7"/>
    <dgm:cxn modelId="{D799FA53-2CAA-484C-9487-B34620819717}" type="presOf" srcId="{79A37296-339C-7043-B2DB-062475F1A663}" destId="{A909FD3A-EC97-8842-B4F9-0528544362E3}" srcOrd="0" destOrd="0" presId="urn:microsoft.com/office/officeart/2005/8/layout/cycle7"/>
    <dgm:cxn modelId="{BC250466-3B53-524E-9CCA-DBC70B06F987}" type="presOf" srcId="{E6308FDB-0AD6-BC44-9E41-34E61E29B158}" destId="{401B25BD-E064-0246-AB61-BCD9717D874A}" srcOrd="0" destOrd="0" presId="urn:microsoft.com/office/officeart/2005/8/layout/cycle7"/>
    <dgm:cxn modelId="{96071E64-6682-D044-A761-6A2843113C9E}" type="presOf" srcId="{1D6170DF-D2AA-AF49-9A6C-28CDE875AB96}" destId="{7BAC5C69-5CAC-B34D-89C0-2EBB6C7418E3}" srcOrd="1" destOrd="0" presId="urn:microsoft.com/office/officeart/2005/8/layout/cycle7"/>
    <dgm:cxn modelId="{B52D214B-59FF-0640-9F96-D6D61FB4918E}" srcId="{F9F9CB03-B48C-EB45-A8F7-6B433A51E199}" destId="{79A37296-339C-7043-B2DB-062475F1A663}" srcOrd="0" destOrd="0" parTransId="{2B3F7FE7-7485-D348-84FA-56676728C76C}" sibTransId="{1D6170DF-D2AA-AF49-9A6C-28CDE875AB96}"/>
    <dgm:cxn modelId="{36CDE033-E005-C245-93FE-083D7238B4D4}" type="presOf" srcId="{F9F9CB03-B48C-EB45-A8F7-6B433A51E199}" destId="{AD420B55-4F3C-5E4F-BD68-1E270A6C5782}" srcOrd="0" destOrd="0" presId="urn:microsoft.com/office/officeart/2005/8/layout/cycle7"/>
    <dgm:cxn modelId="{CF0BC413-654C-D948-BA59-338E677B9DAE}" type="presOf" srcId="{81A14FDC-1209-D44A-A63C-EF3BAE8FD6F1}" destId="{53037695-CC83-6043-8746-CEB5EEAC582E}" srcOrd="1" destOrd="0" presId="urn:microsoft.com/office/officeart/2005/8/layout/cycle7"/>
    <dgm:cxn modelId="{A74AEDB0-CDB7-9442-877F-5D3B22C5CEDD}" type="presOf" srcId="{E35DDC60-772E-6745-8208-29B4184D9E63}" destId="{4C1D98D2-9EFC-A042-97D3-863D575E07DB}" srcOrd="0" destOrd="0" presId="urn:microsoft.com/office/officeart/2005/8/layout/cycle7"/>
    <dgm:cxn modelId="{2C218737-AFE4-E043-AA69-AEB416A02CEF}" srcId="{F9F9CB03-B48C-EB45-A8F7-6B433A51E199}" destId="{E6308FDB-0AD6-BC44-9E41-34E61E29B158}" srcOrd="1" destOrd="0" parTransId="{F031F882-570A-0E4C-B5D1-56EFADDA76D4}" sibTransId="{E35DDC60-772E-6745-8208-29B4184D9E63}"/>
    <dgm:cxn modelId="{83AE9E78-E423-264E-AB91-3EE0601EB687}" type="presParOf" srcId="{AD420B55-4F3C-5E4F-BD68-1E270A6C5782}" destId="{A909FD3A-EC97-8842-B4F9-0528544362E3}" srcOrd="0" destOrd="0" presId="urn:microsoft.com/office/officeart/2005/8/layout/cycle7"/>
    <dgm:cxn modelId="{6D139CC2-EC12-4E42-94B5-14F985EC90D7}" type="presParOf" srcId="{AD420B55-4F3C-5E4F-BD68-1E270A6C5782}" destId="{E286DCAF-40E0-3F4A-AFA9-613635E554EA}" srcOrd="1" destOrd="0" presId="urn:microsoft.com/office/officeart/2005/8/layout/cycle7"/>
    <dgm:cxn modelId="{752FF9CD-1304-FC4F-9260-CD510BF9CCAA}" type="presParOf" srcId="{E286DCAF-40E0-3F4A-AFA9-613635E554EA}" destId="{7BAC5C69-5CAC-B34D-89C0-2EBB6C7418E3}" srcOrd="0" destOrd="0" presId="urn:microsoft.com/office/officeart/2005/8/layout/cycle7"/>
    <dgm:cxn modelId="{13F0C16D-D7F3-F443-AA24-FA1FE41CCDDC}" type="presParOf" srcId="{AD420B55-4F3C-5E4F-BD68-1E270A6C5782}" destId="{401B25BD-E064-0246-AB61-BCD9717D874A}" srcOrd="2" destOrd="0" presId="urn:microsoft.com/office/officeart/2005/8/layout/cycle7"/>
    <dgm:cxn modelId="{CA655886-3C0F-C645-800A-94C401DA917C}" type="presParOf" srcId="{AD420B55-4F3C-5E4F-BD68-1E270A6C5782}" destId="{4C1D98D2-9EFC-A042-97D3-863D575E07DB}" srcOrd="3" destOrd="0" presId="urn:microsoft.com/office/officeart/2005/8/layout/cycle7"/>
    <dgm:cxn modelId="{C44D7BE9-38AD-C947-A6C8-2A8372D3D933}" type="presParOf" srcId="{4C1D98D2-9EFC-A042-97D3-863D575E07DB}" destId="{5686C6C9-1B90-AA48-99D4-3BAC40D3669D}" srcOrd="0" destOrd="0" presId="urn:microsoft.com/office/officeart/2005/8/layout/cycle7"/>
    <dgm:cxn modelId="{9C8D35A5-1506-9346-9ACF-0BDF92AA9C7A}" type="presParOf" srcId="{AD420B55-4F3C-5E4F-BD68-1E270A6C5782}" destId="{FEC52DFA-8A93-D443-B572-E735C980EA2C}" srcOrd="4" destOrd="0" presId="urn:microsoft.com/office/officeart/2005/8/layout/cycle7"/>
    <dgm:cxn modelId="{4CD44108-D2C3-3A45-8466-E698F14BEDD4}" type="presParOf" srcId="{AD420B55-4F3C-5E4F-BD68-1E270A6C5782}" destId="{0E7DF84F-E0E6-AF45-8D3A-9B52BB3DCE40}" srcOrd="5" destOrd="0" presId="urn:microsoft.com/office/officeart/2005/8/layout/cycle7"/>
    <dgm:cxn modelId="{2A1E454D-3D58-324D-8C79-778AD8AE7AC2}" type="presParOf" srcId="{0E7DF84F-E0E6-AF45-8D3A-9B52BB3DCE40}" destId="{53037695-CC83-6043-8746-CEB5EEAC582E}"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68874-CDCF-2043-8F28-CB5CF9B28A47}">
      <dsp:nvSpPr>
        <dsp:cNvPr id="0" name=""/>
        <dsp:cNvSpPr/>
      </dsp:nvSpPr>
      <dsp:spPr>
        <a:xfrm>
          <a:off x="2740478" y="0"/>
          <a:ext cx="1826985" cy="1082826"/>
        </a:xfrm>
        <a:prstGeom prst="trapezoid">
          <a:avLst>
            <a:gd name="adj" fmla="val 84362"/>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Healthy fats</a:t>
          </a:r>
        </a:p>
      </dsp:txBody>
      <dsp:txXfrm>
        <a:off x="2740478" y="0"/>
        <a:ext cx="1826985" cy="1082826"/>
      </dsp:txXfrm>
    </dsp:sp>
    <dsp:sp modelId="{82431295-5698-2747-95F7-997D4E3B0389}">
      <dsp:nvSpPr>
        <dsp:cNvPr id="0" name=""/>
        <dsp:cNvSpPr/>
      </dsp:nvSpPr>
      <dsp:spPr>
        <a:xfrm>
          <a:off x="1826985" y="1082826"/>
          <a:ext cx="3653971" cy="1082826"/>
        </a:xfrm>
        <a:prstGeom prst="trapezoid">
          <a:avLst>
            <a:gd name="adj" fmla="val 84362"/>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Fruits &amp; low-fiber vegetables</a:t>
          </a:r>
        </a:p>
      </dsp:txBody>
      <dsp:txXfrm>
        <a:off x="2466430" y="1082826"/>
        <a:ext cx="2375081" cy="1082826"/>
      </dsp:txXfrm>
    </dsp:sp>
    <dsp:sp modelId="{D9032D87-E5F9-404D-B631-E0A640B4A466}">
      <dsp:nvSpPr>
        <dsp:cNvPr id="0" name=""/>
        <dsp:cNvSpPr/>
      </dsp:nvSpPr>
      <dsp:spPr>
        <a:xfrm>
          <a:off x="913492" y="2165652"/>
          <a:ext cx="5480957" cy="1082826"/>
        </a:xfrm>
        <a:prstGeom prst="trapezoid">
          <a:avLst>
            <a:gd name="adj" fmla="val 84362"/>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Lean protein</a:t>
          </a:r>
        </a:p>
      </dsp:txBody>
      <dsp:txXfrm>
        <a:off x="1872660" y="2165652"/>
        <a:ext cx="3562622" cy="1082826"/>
      </dsp:txXfrm>
    </dsp:sp>
    <dsp:sp modelId="{4C05A959-2590-6F47-88CD-D656346F06D2}">
      <dsp:nvSpPr>
        <dsp:cNvPr id="0" name=""/>
        <dsp:cNvSpPr/>
      </dsp:nvSpPr>
      <dsp:spPr>
        <a:xfrm>
          <a:off x="0" y="3248478"/>
          <a:ext cx="7307943" cy="1082826"/>
        </a:xfrm>
        <a:prstGeom prst="trapezoid">
          <a:avLst>
            <a:gd name="adj" fmla="val 84362"/>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Complex carbohydrates</a:t>
          </a:r>
        </a:p>
      </dsp:txBody>
      <dsp:txXfrm>
        <a:off x="1278890" y="3248478"/>
        <a:ext cx="4750162" cy="1082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9FD3A-EC97-8842-B4F9-0528544362E3}">
      <dsp:nvSpPr>
        <dsp:cNvPr id="0" name=""/>
        <dsp:cNvSpPr/>
      </dsp:nvSpPr>
      <dsp:spPr>
        <a:xfrm>
          <a:off x="2020554" y="163294"/>
          <a:ext cx="1982319" cy="991159"/>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Energy Deficiency</a:t>
          </a:r>
        </a:p>
      </dsp:txBody>
      <dsp:txXfrm>
        <a:off x="2049584" y="192324"/>
        <a:ext cx="1924259" cy="933099"/>
      </dsp:txXfrm>
    </dsp:sp>
    <dsp:sp modelId="{E286DCAF-40E0-3F4A-AFA9-613635E554EA}">
      <dsp:nvSpPr>
        <dsp:cNvPr id="0" name=""/>
        <dsp:cNvSpPr/>
      </dsp:nvSpPr>
      <dsp:spPr>
        <a:xfrm rot="3510569">
          <a:off x="3312854" y="1823458"/>
          <a:ext cx="1037010" cy="346905"/>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416926" y="1892839"/>
        <a:ext cx="828867" cy="208143"/>
      </dsp:txXfrm>
    </dsp:sp>
    <dsp:sp modelId="{401B25BD-E064-0246-AB61-BCD9717D874A}">
      <dsp:nvSpPr>
        <dsp:cNvPr id="0" name=""/>
        <dsp:cNvSpPr/>
      </dsp:nvSpPr>
      <dsp:spPr>
        <a:xfrm>
          <a:off x="3659846" y="2839369"/>
          <a:ext cx="1982319" cy="991159"/>
        </a:xfrm>
        <a:prstGeom prst="roundRect">
          <a:avLst>
            <a:gd name="adj" fmla="val 10000"/>
          </a:avLst>
        </a:prstGeom>
        <a:gradFill rotWithShape="0">
          <a:gsLst>
            <a:gs pos="0">
              <a:schemeClr val="accent2">
                <a:hueOff val="509834"/>
                <a:satOff val="-1329"/>
                <a:lumOff val="3137"/>
                <a:alphaOff val="0"/>
                <a:tint val="96000"/>
                <a:satMod val="100000"/>
                <a:lumMod val="104000"/>
              </a:schemeClr>
            </a:gs>
            <a:gs pos="78000">
              <a:schemeClr val="accent2">
                <a:hueOff val="509834"/>
                <a:satOff val="-1329"/>
                <a:lumOff val="3137"/>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Amenorrhea</a:t>
          </a:r>
        </a:p>
      </dsp:txBody>
      <dsp:txXfrm>
        <a:off x="3688876" y="2868399"/>
        <a:ext cx="1924259" cy="933099"/>
      </dsp:txXfrm>
    </dsp:sp>
    <dsp:sp modelId="{4C1D98D2-9EFC-A042-97D3-863D575E07DB}">
      <dsp:nvSpPr>
        <dsp:cNvPr id="0" name=""/>
        <dsp:cNvSpPr/>
      </dsp:nvSpPr>
      <dsp:spPr>
        <a:xfrm rot="10800000">
          <a:off x="2493209" y="3161496"/>
          <a:ext cx="1037010" cy="346905"/>
        </a:xfrm>
        <a:prstGeom prst="leftRightArrow">
          <a:avLst>
            <a:gd name="adj1" fmla="val 60000"/>
            <a:gd name="adj2" fmla="val 50000"/>
          </a:avLst>
        </a:prstGeom>
        <a:solidFill>
          <a:schemeClr val="accent2">
            <a:hueOff val="509834"/>
            <a:satOff val="-1329"/>
            <a:lumOff val="313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597280" y="3230877"/>
        <a:ext cx="828867" cy="208143"/>
      </dsp:txXfrm>
    </dsp:sp>
    <dsp:sp modelId="{FEC52DFA-8A93-D443-B572-E735C980EA2C}">
      <dsp:nvSpPr>
        <dsp:cNvPr id="0" name=""/>
        <dsp:cNvSpPr/>
      </dsp:nvSpPr>
      <dsp:spPr>
        <a:xfrm>
          <a:off x="381262" y="2839369"/>
          <a:ext cx="1982319" cy="991159"/>
        </a:xfrm>
        <a:prstGeom prst="roundRect">
          <a:avLst>
            <a:gd name="adj" fmla="val 10000"/>
          </a:avLst>
        </a:prstGeom>
        <a:gradFill rotWithShape="0">
          <a:gsLst>
            <a:gs pos="0">
              <a:schemeClr val="accent2">
                <a:hueOff val="1019668"/>
                <a:satOff val="-2658"/>
                <a:lumOff val="6274"/>
                <a:alphaOff val="0"/>
                <a:tint val="96000"/>
                <a:satMod val="100000"/>
                <a:lumMod val="104000"/>
              </a:schemeClr>
            </a:gs>
            <a:gs pos="78000">
              <a:schemeClr val="accent2">
                <a:hueOff val="1019668"/>
                <a:satOff val="-2658"/>
                <a:lumOff val="6274"/>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Weak Bones</a:t>
          </a:r>
        </a:p>
      </dsp:txBody>
      <dsp:txXfrm>
        <a:off x="410292" y="2868399"/>
        <a:ext cx="1924259" cy="933099"/>
      </dsp:txXfrm>
    </dsp:sp>
    <dsp:sp modelId="{0E7DF84F-E0E6-AF45-8D3A-9B52BB3DCE40}">
      <dsp:nvSpPr>
        <dsp:cNvPr id="0" name=""/>
        <dsp:cNvSpPr/>
      </dsp:nvSpPr>
      <dsp:spPr>
        <a:xfrm rot="18089431">
          <a:off x="1673563" y="1823458"/>
          <a:ext cx="1037010" cy="346905"/>
        </a:xfrm>
        <a:prstGeom prst="leftRightArrow">
          <a:avLst>
            <a:gd name="adj1" fmla="val 60000"/>
            <a:gd name="adj2" fmla="val 50000"/>
          </a:avLst>
        </a:prstGeom>
        <a:solidFill>
          <a:schemeClr val="accent2">
            <a:hueOff val="1019668"/>
            <a:satOff val="-2658"/>
            <a:lumOff val="6274"/>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77635" y="1892839"/>
        <a:ext cx="828867" cy="2081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249FB2-490A-4E17-B621-8244DA353CBA}" type="datetimeFigureOut">
              <a:rPr lang="en-US" smtClean="0"/>
              <a:t>11/15/2017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F6324B-3977-4C1B-A642-6D5C659D5858}" type="slidenum">
              <a:rPr lang="en-US" smtClean="0"/>
              <a:t>‹#›</a:t>
            </a:fld>
            <a:endParaRPr lang="en-US"/>
          </a:p>
        </p:txBody>
      </p:sp>
    </p:spTree>
    <p:extLst>
      <p:ext uri="{BB962C8B-B14F-4D97-AF65-F5344CB8AC3E}">
        <p14:creationId xmlns:p14="http://schemas.microsoft.com/office/powerpoint/2010/main" val="2975627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BD5A0-B11E-5245-A1FB-C59A2618D767}" type="datetimeFigureOut">
              <a:rPr lang="en-US" smtClean="0"/>
              <a:t>11/15/2017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66A80-C476-3E48-8A56-644485CE0B17}" type="slidenum">
              <a:rPr lang="en-US" smtClean="0"/>
              <a:t>‹#›</a:t>
            </a:fld>
            <a:endParaRPr lang="en-US"/>
          </a:p>
        </p:txBody>
      </p:sp>
    </p:spTree>
    <p:extLst>
      <p:ext uri="{BB962C8B-B14F-4D97-AF65-F5344CB8AC3E}">
        <p14:creationId xmlns:p14="http://schemas.microsoft.com/office/powerpoint/2010/main" val="1345042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sports will require both production systems! </a:t>
            </a:r>
            <a:r>
              <a:rPr lang="en-US" baseline="0" dirty="0"/>
              <a:t> </a:t>
            </a:r>
          </a:p>
          <a:p>
            <a:endParaRPr lang="en-US" baseline="0" dirty="0"/>
          </a:p>
          <a:p>
            <a:r>
              <a:rPr lang="en-US" dirty="0"/>
              <a:t>Emphasize that both aerobic and anaerobic energy systems</a:t>
            </a:r>
            <a:r>
              <a:rPr lang="en-US" baseline="0" dirty="0"/>
              <a:t> can be improved with athletic training- ex. Basketball players might run sprints to improve anaerobic energy, but also need to practice endurance running to improve oxygen delivery to the muscles.</a:t>
            </a:r>
          </a:p>
          <a:p>
            <a:endParaRPr lang="en-US" baseline="0" dirty="0"/>
          </a:p>
          <a:p>
            <a:r>
              <a:rPr lang="en-US" baseline="0" dirty="0"/>
              <a:t>Examples of endurance athletes:  marathon runners, long-distance swimmers</a:t>
            </a:r>
            <a:endParaRPr lang="en-US" dirty="0"/>
          </a:p>
        </p:txBody>
      </p:sp>
      <p:sp>
        <p:nvSpPr>
          <p:cNvPr id="4" name="Slide Number Placeholder 3"/>
          <p:cNvSpPr>
            <a:spLocks noGrp="1"/>
          </p:cNvSpPr>
          <p:nvPr>
            <p:ph type="sldNum" sz="quarter" idx="10"/>
          </p:nvPr>
        </p:nvSpPr>
        <p:spPr/>
        <p:txBody>
          <a:bodyPr/>
          <a:lstStyle/>
          <a:p>
            <a:fld id="{91066A80-C476-3E48-8A56-644485CE0B17}" type="slidenum">
              <a:rPr lang="en-US" smtClean="0"/>
              <a:t>3</a:t>
            </a:fld>
            <a:endParaRPr lang="en-US"/>
          </a:p>
        </p:txBody>
      </p:sp>
    </p:spTree>
    <p:extLst>
      <p:ext uri="{BB962C8B-B14F-4D97-AF65-F5344CB8AC3E}">
        <p14:creationId xmlns:p14="http://schemas.microsoft.com/office/powerpoint/2010/main" val="1711790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Dehydration</a:t>
            </a:r>
            <a:r>
              <a:rPr lang="en-US" baseline="0" dirty="0"/>
              <a:t> can cause headaches, dizziness, nausea, dry skin, shivering, confusion, increases in body temperature and heart rate- all of which can impair athletic performance! </a:t>
            </a:r>
          </a:p>
          <a:p>
            <a:endParaRPr lang="en-US" baseline="0" dirty="0"/>
          </a:p>
          <a:p>
            <a:r>
              <a:rPr lang="en-US" baseline="0" dirty="0"/>
              <a:t>Athletes may lose 4-6 lbs. of water weight during a sports event.  </a:t>
            </a:r>
          </a:p>
          <a:p>
            <a:endParaRPr lang="en-US" baseline="0" dirty="0"/>
          </a:p>
          <a:p>
            <a:r>
              <a:rPr lang="en-US" baseline="0" dirty="0"/>
              <a:t>Exercise often masks the sense of thirst- so athletes should drink water regardless of thirst levels before, during, and after exercise. </a:t>
            </a:r>
          </a:p>
          <a:p>
            <a:endParaRPr lang="en-US" baseline="0" dirty="0"/>
          </a:p>
          <a:p>
            <a:r>
              <a:rPr lang="en-US" baseline="0" dirty="0"/>
              <a:t>Cool water (50-60°F) lowers body temp and empties from the stomach faster than other liquids. </a:t>
            </a:r>
          </a:p>
          <a:p>
            <a:r>
              <a:rPr lang="en-US" baseline="0" dirty="0"/>
              <a:t>Sweetened drinks pull water from the body into the stomach, causing cramps and/or diarrhea.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1066A80-C476-3E48-8A56-644485CE0B17}" type="slidenum">
              <a:rPr lang="en-US" smtClean="0"/>
              <a:t>13</a:t>
            </a:fld>
            <a:endParaRPr lang="en-US"/>
          </a:p>
        </p:txBody>
      </p:sp>
    </p:spTree>
    <p:extLst>
      <p:ext uri="{BB962C8B-B14F-4D97-AF65-F5344CB8AC3E}">
        <p14:creationId xmlns:p14="http://schemas.microsoft.com/office/powerpoint/2010/main" val="1055583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optimum weight for athletes varies widely depending on the sport they play and individual body composition.  Too much body fat means that too much energy is needed to move the body instead of using it for performance.  Too little body fat causes energy to be used to maintain body warmth instead of using it for performance.</a:t>
            </a:r>
          </a:p>
          <a:p>
            <a:endParaRPr lang="en-US" baseline="0" dirty="0"/>
          </a:p>
          <a:p>
            <a:r>
              <a:rPr lang="en-US" baseline="0" dirty="0"/>
              <a:t>10-15% body fat is ideal for most male athletes; 18-24% body fat is ideal for most female athletes*</a:t>
            </a:r>
          </a:p>
          <a:p>
            <a:r>
              <a:rPr lang="en-US" baseline="0" dirty="0"/>
              <a:t>*most females stop menstruating at body fat &lt;17%</a:t>
            </a:r>
          </a:p>
          <a:p>
            <a:endParaRPr lang="en-US" baseline="0" dirty="0"/>
          </a:p>
          <a:p>
            <a:r>
              <a:rPr lang="en-US" baseline="0" dirty="0"/>
              <a:t>Emetics = substances that induce vomiting</a:t>
            </a:r>
          </a:p>
          <a:p>
            <a:endParaRPr lang="en-US" baseline="0" dirty="0"/>
          </a:p>
          <a:p>
            <a:r>
              <a:rPr lang="en-US" baseline="0" dirty="0"/>
              <a:t>Remind the class that rapid weight loss is usually not just body fat but also water and muscle loss!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High fiber foods cause a person to feel full quickly, saturated fats are linked to heart disease, and caffeine increases metabolic rates and burns more calories. </a:t>
            </a:r>
            <a:endParaRPr lang="en-US" dirty="0"/>
          </a:p>
          <a:p>
            <a:endParaRPr lang="en-US" baseline="0" dirty="0"/>
          </a:p>
          <a:p>
            <a:r>
              <a:rPr lang="en-US" baseline="0" dirty="0"/>
              <a:t>Decreasing length or intensity of calorie-burning workouts will decrease energy use- but MUSCLE cannot be gained without training!  </a:t>
            </a:r>
          </a:p>
        </p:txBody>
      </p:sp>
      <p:sp>
        <p:nvSpPr>
          <p:cNvPr id="4" name="Slide Number Placeholder 3"/>
          <p:cNvSpPr>
            <a:spLocks noGrp="1"/>
          </p:cNvSpPr>
          <p:nvPr>
            <p:ph type="sldNum" sz="quarter" idx="10"/>
          </p:nvPr>
        </p:nvSpPr>
        <p:spPr/>
        <p:txBody>
          <a:bodyPr/>
          <a:lstStyle/>
          <a:p>
            <a:fld id="{91066A80-C476-3E48-8A56-644485CE0B17}" type="slidenum">
              <a:rPr lang="en-US" smtClean="0"/>
              <a:t>14</a:t>
            </a:fld>
            <a:endParaRPr lang="en-US"/>
          </a:p>
        </p:txBody>
      </p:sp>
    </p:spTree>
    <p:extLst>
      <p:ext uri="{BB962C8B-B14F-4D97-AF65-F5344CB8AC3E}">
        <p14:creationId xmlns:p14="http://schemas.microsoft.com/office/powerpoint/2010/main" val="1719638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a:solidFill>
                  <a:schemeClr val="tx1"/>
                </a:solidFill>
                <a:effectLst/>
                <a:latin typeface="+mn-lt"/>
                <a:ea typeface="+mn-ea"/>
                <a:cs typeface="+mn-cs"/>
              </a:rPr>
              <a:t>The Female Athlete Triad is a syndrome of three interrelated conditions that exist on a continuum of severity, including:</a:t>
            </a:r>
            <a:r>
              <a:rPr lang="en-US" dirty="0"/>
              <a:t/>
            </a:r>
            <a:br>
              <a:rPr lang="en-US" dirty="0"/>
            </a:br>
            <a:r>
              <a:rPr lang="en-US" dirty="0"/>
              <a:t/>
            </a:r>
            <a:br>
              <a:rPr lang="en-US" dirty="0"/>
            </a:br>
            <a:r>
              <a:rPr lang="en-US" sz="1200" kern="1200" dirty="0">
                <a:solidFill>
                  <a:schemeClr val="tx1"/>
                </a:solidFill>
                <a:effectLst/>
                <a:latin typeface="+mn-lt"/>
                <a:ea typeface="+mn-ea"/>
                <a:cs typeface="+mn-cs"/>
              </a:rPr>
              <a:t>Energy Deficiency with or without Disordered Eating</a:t>
            </a:r>
            <a:r>
              <a:rPr lang="en-US" dirty="0"/>
              <a:t/>
            </a:r>
            <a:br>
              <a:rPr lang="en-US" dirty="0"/>
            </a:br>
            <a:r>
              <a:rPr lang="en-US" sz="1200" kern="1200" dirty="0">
                <a:solidFill>
                  <a:schemeClr val="tx1"/>
                </a:solidFill>
                <a:effectLst/>
                <a:latin typeface="+mn-lt"/>
                <a:ea typeface="+mn-ea"/>
                <a:cs typeface="+mn-cs"/>
              </a:rPr>
              <a:t>Menstrual Disturbances/Amenorrhea</a:t>
            </a:r>
            <a:r>
              <a:rPr lang="en-US" dirty="0"/>
              <a:t/>
            </a:r>
            <a:br>
              <a:rPr lang="en-US" dirty="0"/>
            </a:br>
            <a:r>
              <a:rPr lang="en-US" sz="1200" kern="1200" dirty="0">
                <a:solidFill>
                  <a:schemeClr val="tx1"/>
                </a:solidFill>
                <a:effectLst/>
                <a:latin typeface="+mn-lt"/>
                <a:ea typeface="+mn-ea"/>
                <a:cs typeface="+mn-cs"/>
              </a:rPr>
              <a:t>Bone Loss/Osteoporosis</a:t>
            </a:r>
          </a:p>
          <a:p>
            <a:pPr marL="0" indent="0">
              <a:buFont typeface="Arial" charset="0"/>
              <a:buNone/>
            </a:pPr>
            <a:endParaRPr lang="en-US" sz="1200" kern="1200" dirty="0">
              <a:solidFill>
                <a:schemeClr val="tx1"/>
              </a:solidFill>
              <a:effectLst/>
              <a:latin typeface="+mn-lt"/>
              <a:ea typeface="+mn-ea"/>
              <a:cs typeface="+mn-cs"/>
            </a:endParaRPr>
          </a:p>
          <a:p>
            <a:pPr marL="171450" indent="-171450">
              <a:buFont typeface="Arial" charset="0"/>
              <a:buChar char="•"/>
            </a:pPr>
            <a:r>
              <a:rPr lang="en-US" sz="1200" kern="1200" dirty="0">
                <a:solidFill>
                  <a:schemeClr val="tx1"/>
                </a:solidFill>
                <a:effectLst/>
                <a:latin typeface="+mn-lt"/>
                <a:ea typeface="+mn-ea"/>
                <a:cs typeface="+mn-cs"/>
              </a:rPr>
              <a:t>For more information, look at</a:t>
            </a:r>
            <a:r>
              <a:rPr lang="en-US" sz="1200" kern="1200" baseline="0" dirty="0">
                <a:solidFill>
                  <a:schemeClr val="tx1"/>
                </a:solidFill>
                <a:effectLst/>
                <a:latin typeface="+mn-lt"/>
                <a:ea typeface="+mn-ea"/>
                <a:cs typeface="+mn-cs"/>
              </a:rPr>
              <a:t> the Female Athlete Triad fact sheet within the curriculum resources.</a:t>
            </a:r>
            <a:endParaRPr lang="en-US" dirty="0"/>
          </a:p>
        </p:txBody>
      </p:sp>
      <p:sp>
        <p:nvSpPr>
          <p:cNvPr id="4" name="Slide Number Placeholder 3"/>
          <p:cNvSpPr>
            <a:spLocks noGrp="1"/>
          </p:cNvSpPr>
          <p:nvPr>
            <p:ph type="sldNum" sz="quarter" idx="10"/>
          </p:nvPr>
        </p:nvSpPr>
        <p:spPr/>
        <p:txBody>
          <a:bodyPr/>
          <a:lstStyle/>
          <a:p>
            <a:fld id="{91066A80-C476-3E48-8A56-644485CE0B17}" type="slidenum">
              <a:rPr lang="en-US" smtClean="0"/>
              <a:t>15</a:t>
            </a:fld>
            <a:endParaRPr lang="en-US"/>
          </a:p>
        </p:txBody>
      </p:sp>
    </p:spTree>
    <p:extLst>
      <p:ext uri="{BB962C8B-B14F-4D97-AF65-F5344CB8AC3E}">
        <p14:creationId xmlns:p14="http://schemas.microsoft.com/office/powerpoint/2010/main" val="210642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suggestions about how to manage energy intake, see Energy</a:t>
            </a:r>
            <a:r>
              <a:rPr lang="en-US" baseline="0" dirty="0"/>
              <a:t> Availability Fact Sheet within the curriculum resources. </a:t>
            </a:r>
            <a:endParaRPr lang="en-US" dirty="0"/>
          </a:p>
        </p:txBody>
      </p:sp>
      <p:sp>
        <p:nvSpPr>
          <p:cNvPr id="4" name="Slide Number Placeholder 3"/>
          <p:cNvSpPr>
            <a:spLocks noGrp="1"/>
          </p:cNvSpPr>
          <p:nvPr>
            <p:ph type="sldNum" sz="quarter" idx="10"/>
          </p:nvPr>
        </p:nvSpPr>
        <p:spPr/>
        <p:txBody>
          <a:bodyPr/>
          <a:lstStyle/>
          <a:p>
            <a:fld id="{91066A80-C476-3E48-8A56-644485CE0B17}" type="slidenum">
              <a:rPr lang="en-US" smtClean="0"/>
              <a:t>5</a:t>
            </a:fld>
            <a:endParaRPr lang="en-US"/>
          </a:p>
        </p:txBody>
      </p:sp>
    </p:spTree>
    <p:extLst>
      <p:ext uri="{BB962C8B-B14F-4D97-AF65-F5344CB8AC3E}">
        <p14:creationId xmlns:p14="http://schemas.microsoft.com/office/powerpoint/2010/main" val="29346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the pyramid shape indicates that athletes</a:t>
            </a:r>
            <a:r>
              <a:rPr lang="en-US" baseline="0" dirty="0"/>
              <a:t> need the MOST servings from the bottom of the pyramid and the least servings from the top.  Also, hydration is key- include water! </a:t>
            </a:r>
          </a:p>
          <a:p>
            <a:endParaRPr lang="en-US" baseline="0" dirty="0"/>
          </a:p>
          <a:p>
            <a:pPr marL="0" indent="0">
              <a:buFont typeface="Arial" charset="0"/>
              <a:buNone/>
            </a:pPr>
            <a:r>
              <a:rPr lang="en-US" baseline="0" dirty="0"/>
              <a:t>DISCUSS:  What are the barriers to athletes eating well before a sports event? </a:t>
            </a:r>
          </a:p>
          <a:p>
            <a:pPr marL="0" indent="0">
              <a:buFont typeface="Arial" charset="0"/>
              <a:buNone/>
            </a:pPr>
            <a:r>
              <a:rPr lang="en-US" baseline="0" dirty="0"/>
              <a:t>Answers may include:  pre-game jitters leading to no appetite, financial resources, time before event, availability of fast foods, “traditions” of high-fat or nutritionally empty meals </a:t>
            </a:r>
          </a:p>
          <a:p>
            <a:endParaRPr lang="en-US" dirty="0"/>
          </a:p>
        </p:txBody>
      </p:sp>
      <p:sp>
        <p:nvSpPr>
          <p:cNvPr id="4" name="Slide Number Placeholder 3"/>
          <p:cNvSpPr>
            <a:spLocks noGrp="1"/>
          </p:cNvSpPr>
          <p:nvPr>
            <p:ph type="sldNum" sz="quarter" idx="10"/>
          </p:nvPr>
        </p:nvSpPr>
        <p:spPr/>
        <p:txBody>
          <a:bodyPr/>
          <a:lstStyle/>
          <a:p>
            <a:fld id="{91066A80-C476-3E48-8A56-644485CE0B17}" type="slidenum">
              <a:rPr lang="en-US" smtClean="0"/>
              <a:t>6</a:t>
            </a:fld>
            <a:endParaRPr lang="en-US"/>
          </a:p>
        </p:txBody>
      </p:sp>
    </p:spTree>
    <p:extLst>
      <p:ext uri="{BB962C8B-B14F-4D97-AF65-F5344CB8AC3E}">
        <p14:creationId xmlns:p14="http://schemas.microsoft.com/office/powerpoint/2010/main" val="686596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teenagers</a:t>
            </a:r>
            <a:r>
              <a:rPr lang="en-US" baseline="0" dirty="0"/>
              <a:t> (including teen athletes) consume adequate amounts of protein for athletic performance in their daily diets.  Including protein supplements without regard to energy needs may lead to weight gain and decreased performance. </a:t>
            </a:r>
          </a:p>
          <a:p>
            <a:endParaRPr lang="en-US" dirty="0"/>
          </a:p>
          <a:p>
            <a:r>
              <a:rPr lang="en-US" dirty="0"/>
              <a:t>Examples of pre-game meals might include:</a:t>
            </a:r>
          </a:p>
          <a:p>
            <a:pPr marL="171450" indent="-171450">
              <a:buFont typeface="Arial" charset="0"/>
              <a:buChar char="•"/>
            </a:pPr>
            <a:r>
              <a:rPr lang="en-US" dirty="0"/>
              <a:t>Grilled chicken breast, pasta with red sauce, fruit, peas</a:t>
            </a:r>
            <a:r>
              <a:rPr lang="en-US" baseline="0" dirty="0"/>
              <a:t> or corn, water</a:t>
            </a:r>
          </a:p>
          <a:p>
            <a:pPr marL="171450" indent="-171450">
              <a:buFont typeface="Arial" charset="0"/>
              <a:buChar char="•"/>
            </a:pPr>
            <a:r>
              <a:rPr lang="en-US" baseline="0" dirty="0"/>
              <a:t>Turkey/ham/roast beef sub sandwich, baked chips, fresh fruit like a banana or orange, water</a:t>
            </a:r>
          </a:p>
          <a:p>
            <a:pPr marL="171450" indent="-171450">
              <a:buFont typeface="Arial" charset="0"/>
              <a:buChar char="•"/>
            </a:pPr>
            <a:r>
              <a:rPr lang="en-US" dirty="0"/>
              <a:t>Grilled chicken or turkey wrap, green salad with light dressing, fruit, water</a:t>
            </a:r>
          </a:p>
          <a:p>
            <a:pPr marL="171450" indent="-171450">
              <a:buFont typeface="Arial" charset="0"/>
              <a:buChar char="•"/>
            </a:pPr>
            <a:r>
              <a:rPr lang="en-US" dirty="0"/>
              <a:t>Eggs cooked any way with fruit</a:t>
            </a:r>
          </a:p>
          <a:p>
            <a:pPr marL="171450" indent="-171450">
              <a:buFont typeface="Arial" charset="0"/>
              <a:buChar char="•"/>
            </a:pPr>
            <a:r>
              <a:rPr lang="en-US" dirty="0"/>
              <a:t>Smoothie with protein powder</a:t>
            </a:r>
            <a:r>
              <a:rPr lang="en-US" baseline="0" dirty="0"/>
              <a:t> and peanut/almond butter</a:t>
            </a:r>
          </a:p>
          <a:p>
            <a:pPr marL="0" indent="0">
              <a:buFont typeface="Arial" charset="0"/>
              <a:buNone/>
            </a:pPr>
            <a:endParaRPr lang="en-US" baseline="0" dirty="0"/>
          </a:p>
          <a:p>
            <a:pPr marL="0" indent="0">
              <a:buFont typeface="Arial" charset="0"/>
              <a:buNone/>
            </a:pPr>
            <a:r>
              <a:rPr lang="en-US" baseline="0" dirty="0"/>
              <a:t>Carb loading is generally only recommended for endurance athletes and may cause sluggishness, digestion distress, or water retention.</a:t>
            </a:r>
          </a:p>
        </p:txBody>
      </p:sp>
      <p:sp>
        <p:nvSpPr>
          <p:cNvPr id="4" name="Slide Number Placeholder 3"/>
          <p:cNvSpPr>
            <a:spLocks noGrp="1"/>
          </p:cNvSpPr>
          <p:nvPr>
            <p:ph type="sldNum" sz="quarter" idx="10"/>
          </p:nvPr>
        </p:nvSpPr>
        <p:spPr/>
        <p:txBody>
          <a:bodyPr/>
          <a:lstStyle/>
          <a:p>
            <a:fld id="{91066A80-C476-3E48-8A56-644485CE0B17}" type="slidenum">
              <a:rPr lang="en-US" smtClean="0"/>
              <a:t>7</a:t>
            </a:fld>
            <a:endParaRPr lang="en-US"/>
          </a:p>
        </p:txBody>
      </p:sp>
    </p:spTree>
    <p:extLst>
      <p:ext uri="{BB962C8B-B14F-4D97-AF65-F5344CB8AC3E}">
        <p14:creationId xmlns:p14="http://schemas.microsoft.com/office/powerpoint/2010/main" val="1869886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Eating the right foods at the right time can make</a:t>
            </a:r>
            <a:r>
              <a:rPr lang="en-US" baseline="0" dirty="0"/>
              <a:t> a big difference in athletic performance.  </a:t>
            </a:r>
          </a:p>
          <a:p>
            <a:endParaRPr lang="en-US" baseline="0" dirty="0"/>
          </a:p>
          <a:p>
            <a:r>
              <a:rPr lang="en-US" baseline="0" dirty="0"/>
              <a:t>It is important to remember that eating well before a big event will not make up for eating unhealthily or skipping meals the rest of the day!  If the big game is at 7:00, pre-game meal should be at 3:30 or 4:00.  But a well-balanced breakfast, snack, and lunch complete with plenty of water is also essential! </a:t>
            </a:r>
            <a:endParaRPr lang="en-US" dirty="0"/>
          </a:p>
        </p:txBody>
      </p:sp>
      <p:sp>
        <p:nvSpPr>
          <p:cNvPr id="4" name="Slide Number Placeholder 3"/>
          <p:cNvSpPr>
            <a:spLocks noGrp="1"/>
          </p:cNvSpPr>
          <p:nvPr>
            <p:ph type="sldNum" sz="quarter" idx="10"/>
          </p:nvPr>
        </p:nvSpPr>
        <p:spPr/>
        <p:txBody>
          <a:bodyPr/>
          <a:lstStyle/>
          <a:p>
            <a:fld id="{91066A80-C476-3E48-8A56-644485CE0B17}" type="slidenum">
              <a:rPr lang="en-US" smtClean="0"/>
              <a:t>8</a:t>
            </a:fld>
            <a:endParaRPr lang="en-US"/>
          </a:p>
        </p:txBody>
      </p:sp>
    </p:spTree>
    <p:extLst>
      <p:ext uri="{BB962C8B-B14F-4D97-AF65-F5344CB8AC3E}">
        <p14:creationId xmlns:p14="http://schemas.microsoft.com/office/powerpoint/2010/main" val="555326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High-fat</a:t>
            </a:r>
            <a:r>
              <a:rPr lang="en-US" baseline="0" dirty="0"/>
              <a:t> meals before athletic events contributes to sluggishness- your body takes too long to digest fats!</a:t>
            </a:r>
          </a:p>
          <a:p>
            <a:endParaRPr lang="en-US" baseline="0" dirty="0"/>
          </a:p>
          <a:p>
            <a:r>
              <a:rPr lang="en-US" baseline="0" dirty="0"/>
              <a:t>High-sugar drinks like sodas or sports drinks are not recommended because they cause spikes and crashes in blood sugar.  Water is best to hydrate!</a:t>
            </a:r>
          </a:p>
          <a:p>
            <a:endParaRPr lang="en-US" baseline="0" dirty="0"/>
          </a:p>
          <a:p>
            <a:r>
              <a:rPr lang="en-US" baseline="0" dirty="0"/>
              <a:t>High-fiber vegetables can cause gas, bloating, or other gastrointestinal distress.  Similarly, you don’t know how your body will react to new foods.  </a:t>
            </a:r>
          </a:p>
          <a:p>
            <a:endParaRPr lang="en-US" baseline="0" dirty="0"/>
          </a:p>
          <a:p>
            <a:r>
              <a:rPr lang="en-US" baseline="0" dirty="0"/>
              <a:t>Spicy foods may cause heartburn or stomach issues, while raw fish like sushi may cause foodborne illness.  Eating too much of even healthy foods can use up too much energy in the digestion process.</a:t>
            </a:r>
          </a:p>
          <a:p>
            <a:endParaRPr lang="en-US" baseline="0" dirty="0"/>
          </a:p>
          <a:p>
            <a:r>
              <a:rPr lang="en-US" baseline="0" dirty="0"/>
              <a:t>Energy drinks are full of caffeine, which could potentially cause cardiac distress during sports performance.  Similarly, many supplements contain caffeine, other stimulants, or untested ingredients that could do more harm than good. </a:t>
            </a:r>
          </a:p>
        </p:txBody>
      </p:sp>
      <p:sp>
        <p:nvSpPr>
          <p:cNvPr id="4" name="Slide Number Placeholder 3"/>
          <p:cNvSpPr>
            <a:spLocks noGrp="1"/>
          </p:cNvSpPr>
          <p:nvPr>
            <p:ph type="sldNum" sz="quarter" idx="10"/>
          </p:nvPr>
        </p:nvSpPr>
        <p:spPr/>
        <p:txBody>
          <a:bodyPr/>
          <a:lstStyle/>
          <a:p>
            <a:fld id="{91066A80-C476-3E48-8A56-644485CE0B17}" type="slidenum">
              <a:rPr lang="en-US" smtClean="0"/>
              <a:t>9</a:t>
            </a:fld>
            <a:endParaRPr lang="en-US"/>
          </a:p>
        </p:txBody>
      </p:sp>
    </p:spTree>
    <p:extLst>
      <p:ext uri="{BB962C8B-B14F-4D97-AF65-F5344CB8AC3E}">
        <p14:creationId xmlns:p14="http://schemas.microsoft.com/office/powerpoint/2010/main" val="77657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blood sugar can cause fatigue during longer sports events, so refueling</a:t>
            </a:r>
            <a:r>
              <a:rPr lang="en-US" baseline="0" dirty="0"/>
              <a:t> and rehydrating is needed.  Complex carbs are helpful in stabilizing blood sugar and replacing depleted energy from the pre-event meal.  Protein helps to minimize muscle breakdown. </a:t>
            </a:r>
            <a:endParaRPr lang="en-US" dirty="0"/>
          </a:p>
        </p:txBody>
      </p:sp>
      <p:sp>
        <p:nvSpPr>
          <p:cNvPr id="4" name="Slide Number Placeholder 3"/>
          <p:cNvSpPr>
            <a:spLocks noGrp="1"/>
          </p:cNvSpPr>
          <p:nvPr>
            <p:ph type="sldNum" sz="quarter" idx="10"/>
          </p:nvPr>
        </p:nvSpPr>
        <p:spPr/>
        <p:txBody>
          <a:bodyPr/>
          <a:lstStyle/>
          <a:p>
            <a:fld id="{91066A80-C476-3E48-8A56-644485CE0B17}" type="slidenum">
              <a:rPr lang="en-US" smtClean="0"/>
              <a:t>10</a:t>
            </a:fld>
            <a:endParaRPr lang="en-US"/>
          </a:p>
        </p:txBody>
      </p:sp>
    </p:spTree>
    <p:extLst>
      <p:ext uri="{BB962C8B-B14F-4D97-AF65-F5344CB8AC3E}">
        <p14:creationId xmlns:p14="http://schemas.microsoft.com/office/powerpoint/2010/main" val="211038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Intense exercise takes a toll on your body!  Eating within 30 minutes of physical</a:t>
            </a:r>
            <a:r>
              <a:rPr lang="en-US" baseline="0" dirty="0"/>
              <a:t> activity allows your body to restore muscle glycogen, body water, and electrolytes most effectively. </a:t>
            </a:r>
          </a:p>
          <a:p>
            <a:endParaRPr lang="en-US" baseline="0" dirty="0"/>
          </a:p>
          <a:p>
            <a:r>
              <a:rPr lang="en-US" dirty="0"/>
              <a:t>High-glycemic</a:t>
            </a:r>
            <a:r>
              <a:rPr lang="en-US" baseline="0" dirty="0"/>
              <a:t> carbs enter the bloodstream more quickly.  </a:t>
            </a:r>
          </a:p>
          <a:p>
            <a:endParaRPr lang="en-US" baseline="0" dirty="0"/>
          </a:p>
          <a:p>
            <a:r>
              <a:rPr lang="en-US" baseline="0" dirty="0"/>
              <a:t>Recovery drinks can be useful if athletes find it hard to stomach solid foods after sports- but read the ingredients list!  </a:t>
            </a:r>
          </a:p>
          <a:p>
            <a:endParaRPr lang="en-US" dirty="0"/>
          </a:p>
        </p:txBody>
      </p:sp>
      <p:sp>
        <p:nvSpPr>
          <p:cNvPr id="4" name="Slide Number Placeholder 3"/>
          <p:cNvSpPr>
            <a:spLocks noGrp="1"/>
          </p:cNvSpPr>
          <p:nvPr>
            <p:ph type="sldNum" sz="quarter" idx="10"/>
          </p:nvPr>
        </p:nvSpPr>
        <p:spPr/>
        <p:txBody>
          <a:bodyPr/>
          <a:lstStyle/>
          <a:p>
            <a:fld id="{91066A80-C476-3E48-8A56-644485CE0B17}" type="slidenum">
              <a:rPr lang="en-US" smtClean="0"/>
              <a:t>11</a:t>
            </a:fld>
            <a:endParaRPr lang="en-US"/>
          </a:p>
        </p:txBody>
      </p:sp>
    </p:spTree>
    <p:extLst>
      <p:ext uri="{BB962C8B-B14F-4D97-AF65-F5344CB8AC3E}">
        <p14:creationId xmlns:p14="http://schemas.microsoft.com/office/powerpoint/2010/main" val="1613609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athletes</a:t>
            </a:r>
            <a:r>
              <a:rPr lang="en-US" baseline="0" dirty="0"/>
              <a:t> continue to eat high-calorie meal patterns when they are no longer participating in high-intensity exercise, weight gain is likely to occur. </a:t>
            </a:r>
          </a:p>
          <a:p>
            <a:endParaRPr lang="en-US" baseline="0" dirty="0"/>
          </a:p>
          <a:p>
            <a:r>
              <a:rPr lang="en-US" baseline="0" dirty="0"/>
              <a:t>Recommended weight loss is 1-2 </a:t>
            </a:r>
            <a:r>
              <a:rPr lang="en-US" baseline="0" dirty="0" err="1"/>
              <a:t>lbs</a:t>
            </a:r>
            <a:r>
              <a:rPr lang="en-US" baseline="0" dirty="0"/>
              <a:t>/week- losing weight faster means losing muscle mass and body water as well.  Athletes whose sports require a specific weight (wrestling, boxing, weight lifting) should use the off-season to safely reach their goals instead of participating in unhealthy disordered eating behaviors like starvation, crash dieting, or abuse of laxatives or diuretics. </a:t>
            </a:r>
            <a:endParaRPr lang="en-US" dirty="0"/>
          </a:p>
        </p:txBody>
      </p:sp>
      <p:sp>
        <p:nvSpPr>
          <p:cNvPr id="4" name="Slide Number Placeholder 3"/>
          <p:cNvSpPr>
            <a:spLocks noGrp="1"/>
          </p:cNvSpPr>
          <p:nvPr>
            <p:ph type="sldNum" sz="quarter" idx="10"/>
          </p:nvPr>
        </p:nvSpPr>
        <p:spPr/>
        <p:txBody>
          <a:bodyPr/>
          <a:lstStyle/>
          <a:p>
            <a:fld id="{91066A80-C476-3E48-8A56-644485CE0B17}" type="slidenum">
              <a:rPr lang="en-US" smtClean="0"/>
              <a:t>12</a:t>
            </a:fld>
            <a:endParaRPr lang="en-US"/>
          </a:p>
        </p:txBody>
      </p:sp>
    </p:spTree>
    <p:extLst>
      <p:ext uri="{BB962C8B-B14F-4D97-AF65-F5344CB8AC3E}">
        <p14:creationId xmlns:p14="http://schemas.microsoft.com/office/powerpoint/2010/main" val="1523831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586B75A-687E-405C-8A0B-8D00578BA2C3}" type="datetimeFigureOut">
              <a:rPr lang="en-US" smtClean="0"/>
              <a:pPr/>
              <a:t>11/15/2017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11/15/2017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11/15/2017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586B75A-687E-405C-8A0B-8D00578BA2C3}" type="datetimeFigureOut">
              <a:rPr lang="en-US" smtClean="0"/>
              <a:pPr/>
              <a:t>11/15/2017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11/15/2017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11/15/2017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586B75A-687E-405C-8A0B-8D00578BA2C3}" type="datetimeFigureOut">
              <a:rPr lang="en-US" smtClean="0"/>
              <a:pPr/>
              <a:t>11/15/2017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11/15/2017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11/15/2017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11/15/2017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86B75A-687E-405C-8A0B-8D00578BA2C3}" type="datetimeFigureOut">
              <a:rPr lang="en-US" smtClean="0"/>
              <a:pPr/>
              <a:t>11/15/2017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798259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Going the Distance</a:t>
            </a:r>
          </a:p>
        </p:txBody>
      </p:sp>
      <p:sp>
        <p:nvSpPr>
          <p:cNvPr id="3" name="Subtitle 2"/>
          <p:cNvSpPr>
            <a:spLocks noGrp="1"/>
          </p:cNvSpPr>
          <p:nvPr>
            <p:ph type="subTitle" idx="1"/>
          </p:nvPr>
        </p:nvSpPr>
        <p:spPr/>
        <p:txBody>
          <a:bodyPr>
            <a:normAutofit/>
          </a:bodyPr>
          <a:lstStyle/>
          <a:p>
            <a:r>
              <a:rPr lang="en-US" sz="2800" dirty="0"/>
              <a:t>Enhancing Sports Performance through Nutrition</a:t>
            </a:r>
          </a:p>
        </p:txBody>
      </p:sp>
      <p:pic>
        <p:nvPicPr>
          <p:cNvPr id="4" name="Picture 3"/>
          <p:cNvPicPr>
            <a:picLocks noChangeAspect="1"/>
          </p:cNvPicPr>
          <p:nvPr/>
        </p:nvPicPr>
        <p:blipFill>
          <a:blip r:embed="rId2">
            <a:clrChange>
              <a:clrFrom>
                <a:srgbClr val="FEFEFE"/>
              </a:clrFrom>
              <a:clrTo>
                <a:srgbClr val="FEFEFE">
                  <a:alpha val="0"/>
                </a:srgbClr>
              </a:clrTo>
            </a:clrChange>
          </a:blip>
          <a:stretch>
            <a:fillRect/>
          </a:stretch>
        </p:blipFill>
        <p:spPr>
          <a:xfrm>
            <a:off x="9925746" y="800841"/>
            <a:ext cx="1789308" cy="1002564"/>
          </a:xfrm>
          <a:prstGeom prst="rect">
            <a:avLst/>
          </a:prstGeom>
        </p:spPr>
      </p:pic>
      <p:pic>
        <p:nvPicPr>
          <p:cNvPr id="5" name="Picture 4"/>
          <p:cNvPicPr>
            <a:picLocks noChangeAspect="1"/>
          </p:cNvPicPr>
          <p:nvPr/>
        </p:nvPicPr>
        <p:blipFill>
          <a:blip r:embed="rId3"/>
          <a:stretch>
            <a:fillRect/>
          </a:stretch>
        </p:blipFill>
        <p:spPr>
          <a:xfrm>
            <a:off x="6559826" y="488801"/>
            <a:ext cx="2994992" cy="1314604"/>
          </a:xfrm>
          <a:prstGeom prst="rect">
            <a:avLst/>
          </a:prstGeom>
        </p:spPr>
      </p:pic>
    </p:spTree>
    <p:extLst>
      <p:ext uri="{BB962C8B-B14F-4D97-AF65-F5344CB8AC3E}">
        <p14:creationId xmlns:p14="http://schemas.microsoft.com/office/powerpoint/2010/main" val="485808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Refueling During exercise</a:t>
            </a:r>
          </a:p>
        </p:txBody>
      </p:sp>
      <p:sp>
        <p:nvSpPr>
          <p:cNvPr id="3" name="Content Placeholder 2"/>
          <p:cNvSpPr>
            <a:spLocks noGrp="1"/>
          </p:cNvSpPr>
          <p:nvPr>
            <p:ph idx="1"/>
          </p:nvPr>
        </p:nvSpPr>
        <p:spPr>
          <a:xfrm>
            <a:off x="381000" y="2057401"/>
            <a:ext cx="9503229" cy="4024125"/>
          </a:xfrm>
        </p:spPr>
        <p:txBody>
          <a:bodyPr>
            <a:normAutofit/>
          </a:bodyPr>
          <a:lstStyle/>
          <a:p>
            <a:r>
              <a:rPr lang="en-US" sz="2800" dirty="0"/>
              <a:t>For athletic events lasting 2 or more hours, consider: </a:t>
            </a:r>
          </a:p>
          <a:p>
            <a:pPr lvl="1"/>
            <a:r>
              <a:rPr lang="en-US" sz="2800" dirty="0"/>
              <a:t>30 </a:t>
            </a:r>
            <a:r>
              <a:rPr lang="mr-IN" sz="2800" dirty="0"/>
              <a:t>–</a:t>
            </a:r>
            <a:r>
              <a:rPr lang="en-US" sz="2800" dirty="0"/>
              <a:t> 100 grams of carbohydrate per hour, with about 120 </a:t>
            </a:r>
            <a:r>
              <a:rPr lang="mr-IN" sz="2800" dirty="0"/>
              <a:t>–</a:t>
            </a:r>
            <a:r>
              <a:rPr lang="en-US" sz="2800" dirty="0"/>
              <a:t> 400 calories</a:t>
            </a:r>
          </a:p>
          <a:p>
            <a:pPr lvl="1"/>
            <a:r>
              <a:rPr lang="en-US" sz="2800" dirty="0"/>
              <a:t>Examples:  peanut butter crackers, fig bars, peanut butter &amp; jelly sandwiches, date snacks</a:t>
            </a:r>
          </a:p>
          <a:p>
            <a:pPr lvl="1"/>
            <a:r>
              <a:rPr lang="en-US" sz="2800" dirty="0"/>
              <a:t>Liquid foods may be easier to digest (smoothies, nutrient gels) </a:t>
            </a:r>
          </a:p>
          <a:p>
            <a:pPr lvl="1"/>
            <a:r>
              <a:rPr lang="en-US" sz="2800" dirty="0"/>
              <a:t>Low-sugar sports drinks may replenish electrolytes during long events</a:t>
            </a:r>
            <a:r>
              <a:rPr lang="mr-IN" sz="2800" dirty="0"/>
              <a:t>…</a:t>
            </a:r>
            <a:r>
              <a:rPr lang="en-US" sz="2800" dirty="0"/>
              <a:t> otherwise, stick with water! </a:t>
            </a:r>
          </a:p>
        </p:txBody>
      </p:sp>
    </p:spTree>
    <p:extLst>
      <p:ext uri="{BB962C8B-B14F-4D97-AF65-F5344CB8AC3E}">
        <p14:creationId xmlns:p14="http://schemas.microsoft.com/office/powerpoint/2010/main" val="1789602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Post-workout recovery</a:t>
            </a:r>
          </a:p>
        </p:txBody>
      </p:sp>
      <p:sp>
        <p:nvSpPr>
          <p:cNvPr id="3" name="Content Placeholder 2"/>
          <p:cNvSpPr>
            <a:spLocks noGrp="1"/>
          </p:cNvSpPr>
          <p:nvPr>
            <p:ph idx="1"/>
          </p:nvPr>
        </p:nvSpPr>
        <p:spPr>
          <a:xfrm>
            <a:off x="1213658" y="2057401"/>
            <a:ext cx="10292542" cy="3661755"/>
          </a:xfrm>
        </p:spPr>
        <p:txBody>
          <a:bodyPr>
            <a:normAutofit/>
          </a:bodyPr>
          <a:lstStyle/>
          <a:p>
            <a:r>
              <a:rPr lang="en-US" sz="2400" dirty="0"/>
              <a:t>RECOVERY:  glycogen stores are replenished to pre-exercise levels</a:t>
            </a:r>
          </a:p>
          <a:p>
            <a:r>
              <a:rPr lang="en-US" sz="2400" dirty="0"/>
              <a:t>Within 30 minutes of physical activity, choose:</a:t>
            </a:r>
          </a:p>
          <a:p>
            <a:pPr lvl="1"/>
            <a:r>
              <a:rPr lang="en-US" sz="2400" dirty="0"/>
              <a:t>Water</a:t>
            </a:r>
          </a:p>
          <a:p>
            <a:pPr lvl="1"/>
            <a:r>
              <a:rPr lang="en-US" sz="2400" dirty="0"/>
              <a:t>Carbohydrates with a high glycemic index </a:t>
            </a:r>
          </a:p>
          <a:p>
            <a:pPr lvl="1"/>
            <a:r>
              <a:rPr lang="en-US" sz="2400" dirty="0"/>
              <a:t>High quality protein</a:t>
            </a:r>
          </a:p>
          <a:p>
            <a:pPr lvl="1"/>
            <a:r>
              <a:rPr lang="en-US" sz="2400" dirty="0"/>
              <a:t>Sodium</a:t>
            </a:r>
          </a:p>
          <a:p>
            <a:r>
              <a:rPr lang="en-US" sz="2400" dirty="0"/>
              <a:t>After 2 hours, have a meal of mixed carbohydrates, fats, and protein</a:t>
            </a:r>
            <a:r>
              <a:rPr lang="mr-IN" sz="2400" dirty="0"/>
              <a:t>…</a:t>
            </a:r>
            <a:r>
              <a:rPr lang="en-US" sz="2400" dirty="0"/>
              <a:t> and continue to hydrate with water! </a:t>
            </a:r>
          </a:p>
        </p:txBody>
      </p:sp>
    </p:spTree>
    <p:extLst>
      <p:ext uri="{BB962C8B-B14F-4D97-AF65-F5344CB8AC3E}">
        <p14:creationId xmlns:p14="http://schemas.microsoft.com/office/powerpoint/2010/main" val="53631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Eating well in the off-season</a:t>
            </a:r>
          </a:p>
        </p:txBody>
      </p:sp>
      <p:sp>
        <p:nvSpPr>
          <p:cNvPr id="3" name="Content Placeholder 2"/>
          <p:cNvSpPr>
            <a:spLocks noGrp="1"/>
          </p:cNvSpPr>
          <p:nvPr>
            <p:ph idx="1"/>
          </p:nvPr>
        </p:nvSpPr>
        <p:spPr>
          <a:xfrm>
            <a:off x="685800" y="2194560"/>
            <a:ext cx="8066314" cy="4024125"/>
          </a:xfrm>
        </p:spPr>
        <p:txBody>
          <a:bodyPr>
            <a:noAutofit/>
          </a:bodyPr>
          <a:lstStyle/>
          <a:p>
            <a:r>
              <a:rPr lang="en-US" sz="2800" dirty="0"/>
              <a:t>Reduce calorie intake to avoid weight gain! </a:t>
            </a:r>
          </a:p>
          <a:p>
            <a:r>
              <a:rPr lang="en-US" sz="2800" dirty="0"/>
              <a:t> The off-season is the BEST time to meet long-term fitness goals like reducing body fat or increasing lean muscle mass</a:t>
            </a:r>
          </a:p>
          <a:p>
            <a:r>
              <a:rPr lang="en-US" sz="2800" dirty="0"/>
              <a:t>Continue to eat a well-balanced diet full of complex carbohydrates, lean protein, fresh fruits and vegetables, and healthy fats</a:t>
            </a:r>
          </a:p>
        </p:txBody>
      </p:sp>
    </p:spTree>
    <p:extLst>
      <p:ext uri="{BB962C8B-B14F-4D97-AF65-F5344CB8AC3E}">
        <p14:creationId xmlns:p14="http://schemas.microsoft.com/office/powerpoint/2010/main" val="132561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Staying hydrated</a:t>
            </a:r>
          </a:p>
        </p:txBody>
      </p:sp>
      <p:sp>
        <p:nvSpPr>
          <p:cNvPr id="5" name="Content Placeholder 4"/>
          <p:cNvSpPr>
            <a:spLocks noGrp="1"/>
          </p:cNvSpPr>
          <p:nvPr>
            <p:ph sz="half" idx="1"/>
          </p:nvPr>
        </p:nvSpPr>
        <p:spPr>
          <a:xfrm>
            <a:off x="685800" y="2057401"/>
            <a:ext cx="5334000" cy="4539344"/>
          </a:xfrm>
        </p:spPr>
        <p:txBody>
          <a:bodyPr>
            <a:normAutofit/>
          </a:bodyPr>
          <a:lstStyle/>
          <a:p>
            <a:r>
              <a:rPr lang="en-US" dirty="0"/>
              <a:t>Drinking enough water to keep your body hydrated is essential to athletic performance! </a:t>
            </a:r>
          </a:p>
          <a:p>
            <a:r>
              <a:rPr lang="en-US" dirty="0"/>
              <a:t>Pay extra attention in hot, humid environments to avoid cramps or heat exhaustion</a:t>
            </a:r>
          </a:p>
          <a:p>
            <a:r>
              <a:rPr lang="en-US" dirty="0"/>
              <a:t>Cool water is preferred- avoid sweetened drinks, sodas, fruit juices, coffee/tea, and alcohol! </a:t>
            </a:r>
          </a:p>
          <a:p>
            <a:r>
              <a:rPr lang="en-US" dirty="0"/>
              <a:t>Sports drinks are generally only recommended for endurance events lasting 4+ hours</a:t>
            </a:r>
          </a:p>
          <a:p>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225996818"/>
              </p:ext>
            </p:extLst>
          </p:nvPr>
        </p:nvGraphicFramePr>
        <p:xfrm>
          <a:off x="6172200" y="2193924"/>
          <a:ext cx="5334000" cy="4402820"/>
        </p:xfrm>
        <a:graphic>
          <a:graphicData uri="http://schemas.openxmlformats.org/drawingml/2006/table">
            <a:tbl>
              <a:tblPr firstRow="1" bandRow="1">
                <a:tableStyleId>{21E4AEA4-8DFA-4A89-87EB-49C32662AFE0}</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453525">
                <a:tc>
                  <a:txBody>
                    <a:bodyPr/>
                    <a:lstStyle/>
                    <a:p>
                      <a:pPr algn="ctr"/>
                      <a:r>
                        <a:rPr lang="en-US" dirty="0"/>
                        <a:t>WHEN</a:t>
                      </a:r>
                    </a:p>
                  </a:txBody>
                  <a:tcPr/>
                </a:tc>
                <a:tc>
                  <a:txBody>
                    <a:bodyPr/>
                    <a:lstStyle/>
                    <a:p>
                      <a:pPr algn="ctr"/>
                      <a:r>
                        <a:rPr lang="en-US" dirty="0"/>
                        <a:t>HOW MUCH FLUID?* </a:t>
                      </a:r>
                    </a:p>
                  </a:txBody>
                  <a:tcPr/>
                </a:tc>
                <a:extLst>
                  <a:ext uri="{0D108BD9-81ED-4DB2-BD59-A6C34878D82A}">
                    <a16:rowId xmlns:a16="http://schemas.microsoft.com/office/drawing/2014/main" val="10000"/>
                  </a:ext>
                </a:extLst>
              </a:tr>
              <a:tr h="789859">
                <a:tc>
                  <a:txBody>
                    <a:bodyPr/>
                    <a:lstStyle/>
                    <a:p>
                      <a:pPr algn="ctr"/>
                      <a:r>
                        <a:rPr lang="en-US" dirty="0"/>
                        <a:t>2</a:t>
                      </a:r>
                      <a:r>
                        <a:rPr lang="en-US" baseline="0" dirty="0"/>
                        <a:t> </a:t>
                      </a:r>
                      <a:r>
                        <a:rPr lang="mr-IN" baseline="0" dirty="0"/>
                        <a:t>–</a:t>
                      </a:r>
                      <a:r>
                        <a:rPr lang="en-US" baseline="0" dirty="0"/>
                        <a:t> 3 hours before event</a:t>
                      </a:r>
                      <a:endParaRPr lang="en-US" dirty="0"/>
                    </a:p>
                  </a:txBody>
                  <a:tcPr/>
                </a:tc>
                <a:tc>
                  <a:txBody>
                    <a:bodyPr/>
                    <a:lstStyle/>
                    <a:p>
                      <a:pPr algn="ctr"/>
                      <a:r>
                        <a:rPr lang="en-US" dirty="0"/>
                        <a:t>17</a:t>
                      </a:r>
                      <a:r>
                        <a:rPr lang="en-US" baseline="0" dirty="0"/>
                        <a:t> - 20 oz. </a:t>
                      </a:r>
                      <a:endParaRPr lang="en-US" dirty="0"/>
                    </a:p>
                  </a:txBody>
                  <a:tcPr/>
                </a:tc>
                <a:extLst>
                  <a:ext uri="{0D108BD9-81ED-4DB2-BD59-A6C34878D82A}">
                    <a16:rowId xmlns:a16="http://schemas.microsoft.com/office/drawing/2014/main" val="10001"/>
                  </a:ext>
                </a:extLst>
              </a:tr>
              <a:tr h="789859">
                <a:tc>
                  <a:txBody>
                    <a:bodyPr/>
                    <a:lstStyle/>
                    <a:p>
                      <a:pPr algn="ctr"/>
                      <a:r>
                        <a:rPr lang="en-US" dirty="0"/>
                        <a:t>10 </a:t>
                      </a:r>
                      <a:r>
                        <a:rPr lang="mr-IN" dirty="0"/>
                        <a:t>–</a:t>
                      </a:r>
                      <a:r>
                        <a:rPr lang="en-US" dirty="0"/>
                        <a:t> 20 minutes before event</a:t>
                      </a:r>
                    </a:p>
                  </a:txBody>
                  <a:tcPr/>
                </a:tc>
                <a:tc>
                  <a:txBody>
                    <a:bodyPr/>
                    <a:lstStyle/>
                    <a:p>
                      <a:pPr algn="ctr"/>
                      <a:r>
                        <a:rPr lang="en-US" dirty="0"/>
                        <a:t>7 </a:t>
                      </a:r>
                      <a:r>
                        <a:rPr lang="mr-IN" dirty="0"/>
                        <a:t>–</a:t>
                      </a:r>
                      <a:r>
                        <a:rPr lang="en-US" dirty="0"/>
                        <a:t> 10 oz. </a:t>
                      </a:r>
                    </a:p>
                  </a:txBody>
                  <a:tcPr/>
                </a:tc>
                <a:extLst>
                  <a:ext uri="{0D108BD9-81ED-4DB2-BD59-A6C34878D82A}">
                    <a16:rowId xmlns:a16="http://schemas.microsoft.com/office/drawing/2014/main" val="10002"/>
                  </a:ext>
                </a:extLst>
              </a:tr>
              <a:tr h="789859">
                <a:tc>
                  <a:txBody>
                    <a:bodyPr/>
                    <a:lstStyle/>
                    <a:p>
                      <a:pPr algn="ctr"/>
                      <a:r>
                        <a:rPr lang="en-US" dirty="0"/>
                        <a:t>Every 10 </a:t>
                      </a:r>
                      <a:r>
                        <a:rPr lang="mr-IN" dirty="0"/>
                        <a:t>–</a:t>
                      </a:r>
                      <a:r>
                        <a:rPr lang="en-US" dirty="0"/>
                        <a:t> 20 minutes during event</a:t>
                      </a:r>
                    </a:p>
                  </a:txBody>
                  <a:tcPr/>
                </a:tc>
                <a:tc>
                  <a:txBody>
                    <a:bodyPr/>
                    <a:lstStyle/>
                    <a:p>
                      <a:pPr algn="ctr"/>
                      <a:r>
                        <a:rPr lang="en-US" dirty="0"/>
                        <a:t>7 </a:t>
                      </a:r>
                      <a:r>
                        <a:rPr lang="mr-IN" dirty="0"/>
                        <a:t>–</a:t>
                      </a:r>
                      <a:r>
                        <a:rPr lang="en-US" dirty="0"/>
                        <a:t> 10 oz.</a:t>
                      </a:r>
                      <a:r>
                        <a:rPr lang="en-US" baseline="0" dirty="0"/>
                        <a:t> </a:t>
                      </a:r>
                      <a:endParaRPr lang="en-US" dirty="0"/>
                    </a:p>
                  </a:txBody>
                  <a:tcPr/>
                </a:tc>
                <a:extLst>
                  <a:ext uri="{0D108BD9-81ED-4DB2-BD59-A6C34878D82A}">
                    <a16:rowId xmlns:a16="http://schemas.microsoft.com/office/drawing/2014/main" val="10003"/>
                  </a:ext>
                </a:extLst>
              </a:tr>
              <a:tr h="789859">
                <a:tc>
                  <a:txBody>
                    <a:bodyPr/>
                    <a:lstStyle/>
                    <a:p>
                      <a:pPr algn="ctr"/>
                      <a:r>
                        <a:rPr lang="en-US" dirty="0"/>
                        <a:t>Within</a:t>
                      </a:r>
                      <a:r>
                        <a:rPr lang="en-US" baseline="0" dirty="0"/>
                        <a:t> 2 hours following event</a:t>
                      </a:r>
                      <a:endParaRPr lang="en-US" dirty="0"/>
                    </a:p>
                  </a:txBody>
                  <a:tcPr/>
                </a:tc>
                <a:tc>
                  <a:txBody>
                    <a:bodyPr/>
                    <a:lstStyle/>
                    <a:p>
                      <a:pPr algn="ctr"/>
                      <a:r>
                        <a:rPr lang="en-US" dirty="0"/>
                        <a:t>20</a:t>
                      </a:r>
                      <a:r>
                        <a:rPr lang="en-US" baseline="0" dirty="0"/>
                        <a:t> </a:t>
                      </a:r>
                      <a:r>
                        <a:rPr lang="mr-IN" baseline="0" dirty="0"/>
                        <a:t>–</a:t>
                      </a:r>
                      <a:r>
                        <a:rPr lang="en-US" baseline="0" dirty="0"/>
                        <a:t> 24 oz. for every lb. lost through sweat</a:t>
                      </a:r>
                      <a:endParaRPr lang="en-US" dirty="0"/>
                    </a:p>
                  </a:txBody>
                  <a:tcPr/>
                </a:tc>
                <a:extLst>
                  <a:ext uri="{0D108BD9-81ED-4DB2-BD59-A6C34878D82A}">
                    <a16:rowId xmlns:a16="http://schemas.microsoft.com/office/drawing/2014/main" val="10004"/>
                  </a:ext>
                </a:extLst>
              </a:tr>
              <a:tr h="789859">
                <a:tc gridSpan="2">
                  <a:txBody>
                    <a:bodyPr/>
                    <a:lstStyle/>
                    <a:p>
                      <a:pPr algn="ctr"/>
                      <a:r>
                        <a:rPr lang="en-US" sz="1400" dirty="0"/>
                        <a:t>*General</a:t>
                      </a:r>
                      <a:r>
                        <a:rPr lang="en-US" sz="1400" baseline="0" dirty="0"/>
                        <a:t> recommendations- specific recommendations depend on athlete size, intensity of activity, &amp; environment temperature!</a:t>
                      </a:r>
                      <a:endParaRPr lang="en-US" sz="1400" dirty="0"/>
                    </a:p>
                  </a:txBody>
                  <a:tcPr/>
                </a:tc>
                <a:tc hMerge="1">
                  <a:txBody>
                    <a:bodyPr/>
                    <a:lstStyle/>
                    <a:p>
                      <a:pPr algn="ct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4148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Weight Concerns</a:t>
            </a:r>
          </a:p>
        </p:txBody>
      </p:sp>
      <p:sp>
        <p:nvSpPr>
          <p:cNvPr id="9" name="Text Placeholder 8"/>
          <p:cNvSpPr>
            <a:spLocks noGrp="1"/>
          </p:cNvSpPr>
          <p:nvPr>
            <p:ph type="body" idx="1"/>
          </p:nvPr>
        </p:nvSpPr>
        <p:spPr/>
        <p:txBody>
          <a:bodyPr>
            <a:normAutofit fontScale="92500" lnSpcReduction="20000"/>
          </a:bodyPr>
          <a:lstStyle/>
          <a:p>
            <a:pPr algn="ctr"/>
            <a:r>
              <a:rPr lang="en-US" b="1" dirty="0"/>
              <a:t>Lowering Body Fat </a:t>
            </a:r>
          </a:p>
          <a:p>
            <a:pPr algn="ctr"/>
            <a:r>
              <a:rPr lang="en-US" b="1" dirty="0"/>
              <a:t>or Weight</a:t>
            </a:r>
          </a:p>
        </p:txBody>
      </p:sp>
      <p:sp>
        <p:nvSpPr>
          <p:cNvPr id="7" name="Content Placeholder 6"/>
          <p:cNvSpPr>
            <a:spLocks noGrp="1"/>
          </p:cNvSpPr>
          <p:nvPr>
            <p:ph sz="half" idx="2"/>
          </p:nvPr>
        </p:nvSpPr>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AVOID:</a:t>
            </a:r>
          </a:p>
          <a:p>
            <a:pPr>
              <a:lnSpc>
                <a:spcPct val="100000"/>
              </a:lnSpc>
              <a:spcBef>
                <a:spcPts val="0"/>
              </a:spcBef>
            </a:pPr>
            <a:r>
              <a:rPr lang="en-US" dirty="0"/>
              <a:t>Skipping meals</a:t>
            </a:r>
          </a:p>
          <a:p>
            <a:pPr>
              <a:lnSpc>
                <a:spcPct val="100000"/>
              </a:lnSpc>
              <a:spcBef>
                <a:spcPts val="0"/>
              </a:spcBef>
            </a:pPr>
            <a:r>
              <a:rPr lang="en-US" dirty="0"/>
              <a:t>Laxative, diuretics, emetics</a:t>
            </a:r>
          </a:p>
          <a:p>
            <a:pPr>
              <a:lnSpc>
                <a:spcPct val="100000"/>
              </a:lnSpc>
              <a:spcBef>
                <a:spcPts val="0"/>
              </a:spcBef>
            </a:pPr>
            <a:r>
              <a:rPr lang="en-US" dirty="0"/>
              <a:t>Crash dieting or severely restricting calorie intake</a:t>
            </a:r>
          </a:p>
          <a:p>
            <a:pPr>
              <a:lnSpc>
                <a:spcPct val="100000"/>
              </a:lnSpc>
              <a:spcBef>
                <a:spcPts val="0"/>
              </a:spcBef>
            </a:pPr>
            <a:endParaRPr lang="en-US" dirty="0"/>
          </a:p>
          <a:p>
            <a:pPr>
              <a:lnSpc>
                <a:spcPct val="100000"/>
              </a:lnSpc>
              <a:spcBef>
                <a:spcPts val="0"/>
              </a:spcBef>
            </a:pPr>
            <a:r>
              <a:rPr lang="en-US" dirty="0"/>
              <a:t>Aim for GRADUAL weight loss (max 2 lbs./week) with nutrient-dense food choices </a:t>
            </a:r>
          </a:p>
          <a:p>
            <a:pPr>
              <a:lnSpc>
                <a:spcPct val="100000"/>
              </a:lnSpc>
              <a:spcBef>
                <a:spcPts val="0"/>
              </a:spcBef>
            </a:pPr>
            <a:endParaRPr lang="en-US" dirty="0"/>
          </a:p>
        </p:txBody>
      </p:sp>
      <p:sp>
        <p:nvSpPr>
          <p:cNvPr id="10" name="Text Placeholder 9"/>
          <p:cNvSpPr>
            <a:spLocks noGrp="1"/>
          </p:cNvSpPr>
          <p:nvPr>
            <p:ph type="body" sz="quarter" idx="3"/>
          </p:nvPr>
        </p:nvSpPr>
        <p:spPr/>
        <p:txBody>
          <a:bodyPr>
            <a:normAutofit fontScale="92500" lnSpcReduction="20000"/>
          </a:bodyPr>
          <a:lstStyle/>
          <a:p>
            <a:pPr algn="ctr"/>
            <a:r>
              <a:rPr lang="en-US" b="1" dirty="0"/>
              <a:t>Gaining Body Weight </a:t>
            </a:r>
          </a:p>
          <a:p>
            <a:pPr algn="ctr"/>
            <a:r>
              <a:rPr lang="en-US" b="1" dirty="0"/>
              <a:t>or Mass</a:t>
            </a:r>
          </a:p>
        </p:txBody>
      </p:sp>
      <p:sp>
        <p:nvSpPr>
          <p:cNvPr id="11" name="Content Placeholder 10"/>
          <p:cNvSpPr>
            <a:spLocks noGrp="1"/>
          </p:cNvSpPr>
          <p:nvPr>
            <p:ph sz="quarter" idx="4"/>
          </p:nvPr>
        </p:nvSpPr>
        <p:spPr>
          <a:xfrm>
            <a:off x="6172200" y="3132666"/>
            <a:ext cx="5334000" cy="3442305"/>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AVOID: </a:t>
            </a:r>
          </a:p>
          <a:p>
            <a:pPr>
              <a:lnSpc>
                <a:spcPct val="100000"/>
              </a:lnSpc>
              <a:spcBef>
                <a:spcPts val="0"/>
              </a:spcBef>
            </a:pPr>
            <a:r>
              <a:rPr lang="en-US" dirty="0"/>
              <a:t>High fiber foods</a:t>
            </a:r>
          </a:p>
          <a:p>
            <a:pPr>
              <a:lnSpc>
                <a:spcPct val="100000"/>
              </a:lnSpc>
              <a:spcBef>
                <a:spcPts val="0"/>
              </a:spcBef>
            </a:pPr>
            <a:r>
              <a:rPr lang="en-US" dirty="0"/>
              <a:t>Saturated fats</a:t>
            </a:r>
          </a:p>
          <a:p>
            <a:pPr>
              <a:lnSpc>
                <a:spcPct val="100000"/>
              </a:lnSpc>
              <a:spcBef>
                <a:spcPts val="0"/>
              </a:spcBef>
            </a:pPr>
            <a:r>
              <a:rPr lang="en-US" dirty="0"/>
              <a:t>Caffeine</a:t>
            </a:r>
          </a:p>
          <a:p>
            <a:pPr>
              <a:lnSpc>
                <a:spcPct val="100000"/>
              </a:lnSpc>
              <a:spcBef>
                <a:spcPts val="0"/>
              </a:spcBef>
            </a:pPr>
            <a:endParaRPr lang="en-US" dirty="0"/>
          </a:p>
          <a:p>
            <a:pPr>
              <a:lnSpc>
                <a:spcPct val="100000"/>
              </a:lnSpc>
              <a:spcBef>
                <a:spcPts val="0"/>
              </a:spcBef>
            </a:pPr>
            <a:r>
              <a:rPr lang="en-US" dirty="0"/>
              <a:t>Aim for increasing daily calorie intake through unsaturated fats, decreasing cardiovascular workouts, and increasing strength training to gain 1-2 lbs./week</a:t>
            </a:r>
          </a:p>
        </p:txBody>
      </p:sp>
    </p:spTree>
    <p:extLst>
      <p:ext uri="{BB962C8B-B14F-4D97-AF65-F5344CB8AC3E}">
        <p14:creationId xmlns:p14="http://schemas.microsoft.com/office/powerpoint/2010/main" val="1807337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Female athlete triad</a:t>
            </a:r>
          </a:p>
        </p:txBody>
      </p:sp>
      <p:graphicFrame>
        <p:nvGraphicFramePr>
          <p:cNvPr id="13" name="Diagram 12"/>
          <p:cNvGraphicFramePr/>
          <p:nvPr>
            <p:extLst>
              <p:ext uri="{D42A27DB-BD31-4B8C-83A1-F6EECF244321}">
                <p14:modId xmlns:p14="http://schemas.microsoft.com/office/powerpoint/2010/main" val="1679366483"/>
              </p:ext>
            </p:extLst>
          </p:nvPr>
        </p:nvGraphicFramePr>
        <p:xfrm>
          <a:off x="268515" y="1894114"/>
          <a:ext cx="6023429" cy="3830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6291944" y="2057401"/>
            <a:ext cx="5682342" cy="3785652"/>
          </a:xfrm>
          <a:prstGeom prst="rect">
            <a:avLst/>
          </a:prstGeom>
          <a:noFill/>
        </p:spPr>
        <p:txBody>
          <a:bodyPr wrap="square" rtlCol="0">
            <a:spAutoFit/>
          </a:bodyPr>
          <a:lstStyle/>
          <a:p>
            <a:pPr marL="285750" indent="-285750">
              <a:buFont typeface="Arial" charset="0"/>
              <a:buChar char="•"/>
            </a:pPr>
            <a:r>
              <a:rPr lang="en-US" sz="2400" dirty="0"/>
              <a:t>Energy deficiency- caused by low energy availability after exercise; may involve disordered eating</a:t>
            </a:r>
          </a:p>
          <a:p>
            <a:pPr marL="285750" indent="-285750">
              <a:buFont typeface="Arial" charset="0"/>
              <a:buChar char="•"/>
            </a:pPr>
            <a:r>
              <a:rPr lang="en-US" sz="2400" dirty="0"/>
              <a:t>Too little calcium in the diet leads to low bone density, risk of fractures, &amp; osteoporosis later in life</a:t>
            </a:r>
          </a:p>
          <a:p>
            <a:pPr marL="285750" indent="-285750">
              <a:buFont typeface="Arial" charset="0"/>
              <a:buChar char="•"/>
            </a:pPr>
            <a:r>
              <a:rPr lang="en-US" sz="2400" dirty="0"/>
              <a:t>Low weight &amp; body fat contribute to loss of menstruation (amenorrhea), which contributes to lower bone density</a:t>
            </a:r>
          </a:p>
        </p:txBody>
      </p:sp>
    </p:spTree>
    <p:extLst>
      <p:ext uri="{BB962C8B-B14F-4D97-AF65-F5344CB8AC3E}">
        <p14:creationId xmlns:p14="http://schemas.microsoft.com/office/powerpoint/2010/main" val="137452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3" y="764373"/>
            <a:ext cx="9024257" cy="1293028"/>
          </a:xfrm>
        </p:spPr>
        <p:txBody>
          <a:bodyPr/>
          <a:lstStyle/>
          <a:p>
            <a:r>
              <a:rPr lang="en-US" dirty="0"/>
              <a:t>Muscle strength </a:t>
            </a:r>
            <a:r>
              <a:rPr lang="en-US" sz="2400" dirty="0"/>
              <a:t>vs</a:t>
            </a:r>
            <a:r>
              <a:rPr lang="en-US" dirty="0"/>
              <a:t>. endurance</a:t>
            </a:r>
          </a:p>
        </p:txBody>
      </p:sp>
      <p:sp>
        <p:nvSpPr>
          <p:cNvPr id="3" name="Content Placeholder 2"/>
          <p:cNvSpPr>
            <a:spLocks noGrp="1"/>
          </p:cNvSpPr>
          <p:nvPr>
            <p:ph sz="half" idx="1"/>
          </p:nvPr>
        </p:nvSpPr>
        <p:spPr/>
        <p:txBody>
          <a:bodyPr>
            <a:normAutofit/>
          </a:bodyPr>
          <a:lstStyle/>
          <a:p>
            <a:r>
              <a:rPr lang="en-US" sz="2800" dirty="0"/>
              <a:t>Muscle STRENGTH:  the ability to exert a maximum amount of force for a short period of time</a:t>
            </a:r>
          </a:p>
          <a:p>
            <a:pPr lvl="1"/>
            <a:r>
              <a:rPr lang="en-US" sz="2800" dirty="0"/>
              <a:t>EX: weight lifting </a:t>
            </a:r>
          </a:p>
        </p:txBody>
      </p:sp>
      <p:sp>
        <p:nvSpPr>
          <p:cNvPr id="4" name="Content Placeholder 3"/>
          <p:cNvSpPr>
            <a:spLocks noGrp="1"/>
          </p:cNvSpPr>
          <p:nvPr>
            <p:ph sz="half" idx="2"/>
          </p:nvPr>
        </p:nvSpPr>
        <p:spPr/>
        <p:txBody>
          <a:bodyPr>
            <a:normAutofit/>
          </a:bodyPr>
          <a:lstStyle/>
          <a:p>
            <a:r>
              <a:rPr lang="en-US" sz="2800" dirty="0"/>
              <a:t>Muscle ENDURANCE: the ability to do something repeatedly for an extended period without getting tired</a:t>
            </a:r>
          </a:p>
          <a:p>
            <a:pPr lvl="1"/>
            <a:r>
              <a:rPr lang="en-US" sz="2800" dirty="0"/>
              <a:t>EX: running cross-country</a:t>
            </a:r>
          </a:p>
          <a:p>
            <a:endParaRPr lang="en-US" dirty="0"/>
          </a:p>
        </p:txBody>
      </p:sp>
      <p:sp>
        <p:nvSpPr>
          <p:cNvPr id="5" name="Rectangle 4"/>
          <p:cNvSpPr/>
          <p:nvPr/>
        </p:nvSpPr>
        <p:spPr>
          <a:xfrm>
            <a:off x="971550" y="5155513"/>
            <a:ext cx="10401300" cy="1200329"/>
          </a:xfrm>
          <a:prstGeom prst="rect">
            <a:avLst/>
          </a:prstGeom>
        </p:spPr>
        <p:txBody>
          <a:bodyPr wrap="square">
            <a:spAutoFit/>
          </a:bodyPr>
          <a:lstStyle/>
          <a:p>
            <a:pPr algn="ctr"/>
            <a:r>
              <a:rPr lang="en-US" sz="3600" dirty="0"/>
              <a:t>Most sports require a combination of both muscle strength and endurance! </a:t>
            </a:r>
          </a:p>
        </p:txBody>
      </p:sp>
    </p:spTree>
    <p:extLst>
      <p:ext uri="{BB962C8B-B14F-4D97-AF65-F5344CB8AC3E}">
        <p14:creationId xmlns:p14="http://schemas.microsoft.com/office/powerpoint/2010/main" val="108553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Anaerobic vs. aerobic energy</a:t>
            </a:r>
          </a:p>
        </p:txBody>
      </p:sp>
      <p:sp>
        <p:nvSpPr>
          <p:cNvPr id="4" name="Text Placeholder 3"/>
          <p:cNvSpPr>
            <a:spLocks noGrp="1"/>
          </p:cNvSpPr>
          <p:nvPr>
            <p:ph type="body" idx="1"/>
          </p:nvPr>
        </p:nvSpPr>
        <p:spPr>
          <a:xfrm>
            <a:off x="914409" y="1872343"/>
            <a:ext cx="10406734" cy="1135371"/>
          </a:xfrm>
        </p:spPr>
        <p:txBody>
          <a:bodyPr>
            <a:normAutofit fontScale="92500" lnSpcReduction="10000"/>
          </a:bodyPr>
          <a:lstStyle/>
          <a:p>
            <a:pPr algn="ctr"/>
            <a:r>
              <a:rPr lang="en-US" dirty="0"/>
              <a:t>Your body converts nutrients from food into energy that muscles can use during everyday life and sports.  This energy is produced in the presence or absence of oxygen.</a:t>
            </a:r>
          </a:p>
        </p:txBody>
      </p:sp>
      <p:sp>
        <p:nvSpPr>
          <p:cNvPr id="3" name="Content Placeholder 2"/>
          <p:cNvSpPr>
            <a:spLocks noGrp="1"/>
          </p:cNvSpPr>
          <p:nvPr>
            <p:ph sz="half" idx="2"/>
          </p:nvPr>
        </p:nvSpPr>
        <p:spPr/>
        <p:txBody>
          <a:bodyPr/>
          <a:lstStyle/>
          <a:p>
            <a:r>
              <a:rPr lang="en-US" dirty="0"/>
              <a:t>ANEROBIC = without oxygen</a:t>
            </a:r>
          </a:p>
          <a:p>
            <a:pPr lvl="1"/>
            <a:r>
              <a:rPr lang="en-US" dirty="0"/>
              <a:t>1</a:t>
            </a:r>
            <a:r>
              <a:rPr lang="en-US" baseline="30000" dirty="0"/>
              <a:t>st</a:t>
            </a:r>
            <a:r>
              <a:rPr lang="en-US" dirty="0"/>
              <a:t> quick supply of energy</a:t>
            </a:r>
          </a:p>
          <a:p>
            <a:pPr lvl="1"/>
            <a:r>
              <a:rPr lang="en-US" dirty="0"/>
              <a:t>Converts glycogen (stored energy in muscles) into glucose, which can be converted into usable energy</a:t>
            </a:r>
          </a:p>
          <a:p>
            <a:pPr lvl="1"/>
            <a:r>
              <a:rPr lang="en-US" dirty="0"/>
              <a:t>Not sustainable for long-term use</a:t>
            </a:r>
          </a:p>
          <a:p>
            <a:pPr lvl="1"/>
            <a:r>
              <a:rPr lang="en-US" dirty="0"/>
              <a:t>Can cause lactic acid build-up (sore muscles!) </a:t>
            </a:r>
          </a:p>
          <a:p>
            <a:pPr lvl="1"/>
            <a:endParaRPr lang="en-US" dirty="0"/>
          </a:p>
        </p:txBody>
      </p:sp>
      <p:sp>
        <p:nvSpPr>
          <p:cNvPr id="6" name="Content Placeholder 5"/>
          <p:cNvSpPr>
            <a:spLocks noGrp="1"/>
          </p:cNvSpPr>
          <p:nvPr>
            <p:ph sz="quarter" idx="4"/>
          </p:nvPr>
        </p:nvSpPr>
        <p:spPr/>
        <p:txBody>
          <a:bodyPr/>
          <a:lstStyle/>
          <a:p>
            <a:r>
              <a:rPr lang="en-US" dirty="0"/>
              <a:t>AEROBIC = with oxygen</a:t>
            </a:r>
          </a:p>
          <a:p>
            <a:pPr lvl="1"/>
            <a:r>
              <a:rPr lang="en-US" dirty="0"/>
              <a:t>Kicks in after anaerobic system</a:t>
            </a:r>
          </a:p>
          <a:p>
            <a:pPr lvl="1"/>
            <a:r>
              <a:rPr lang="en-US" dirty="0"/>
              <a:t>Takes time for oxygen to travel from lungs to muscles</a:t>
            </a:r>
          </a:p>
          <a:p>
            <a:pPr lvl="1"/>
            <a:r>
              <a:rPr lang="en-US" dirty="0"/>
              <a:t>Can provide muscles with sustainable energy for hours</a:t>
            </a:r>
          </a:p>
          <a:p>
            <a:pPr lvl="1"/>
            <a:r>
              <a:rPr lang="en-US" dirty="0"/>
              <a:t>Can use energy stored in fat as well</a:t>
            </a:r>
          </a:p>
          <a:p>
            <a:pPr lvl="1"/>
            <a:r>
              <a:rPr lang="en-US" dirty="0"/>
              <a:t>Essential for endurance athletes!</a:t>
            </a:r>
          </a:p>
          <a:p>
            <a:pPr lvl="1"/>
            <a:endParaRPr lang="en-US" dirty="0"/>
          </a:p>
        </p:txBody>
      </p:sp>
    </p:spTree>
    <p:extLst>
      <p:ext uri="{BB962C8B-B14F-4D97-AF65-F5344CB8AC3E}">
        <p14:creationId xmlns:p14="http://schemas.microsoft.com/office/powerpoint/2010/main" val="83430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64970" y="764373"/>
            <a:ext cx="8741229" cy="1293028"/>
          </a:xfrm>
        </p:spPr>
        <p:txBody>
          <a:bodyPr/>
          <a:lstStyle/>
          <a:p>
            <a:r>
              <a:rPr lang="en-US" dirty="0"/>
              <a:t>Athletic performance &amp; </a:t>
            </a:r>
            <a:br>
              <a:rPr lang="en-US" dirty="0"/>
            </a:br>
            <a:r>
              <a:rPr lang="en-US" dirty="0"/>
              <a:t>good nutrition</a:t>
            </a:r>
          </a:p>
        </p:txBody>
      </p:sp>
      <p:sp>
        <p:nvSpPr>
          <p:cNvPr id="8" name="Content Placeholder 7"/>
          <p:cNvSpPr>
            <a:spLocks noGrp="1"/>
          </p:cNvSpPr>
          <p:nvPr>
            <p:ph idx="1"/>
          </p:nvPr>
        </p:nvSpPr>
        <p:spPr>
          <a:xfrm>
            <a:off x="685799" y="2303417"/>
            <a:ext cx="10820400" cy="4024125"/>
          </a:xfrm>
        </p:spPr>
        <p:txBody>
          <a:bodyPr>
            <a:normAutofit/>
          </a:bodyPr>
          <a:lstStyle/>
          <a:p>
            <a:r>
              <a:rPr lang="en-US" sz="2800" dirty="0"/>
              <a:t>Athletic performance can be enhanced by good nutrition!  Specifically:</a:t>
            </a:r>
          </a:p>
          <a:p>
            <a:pPr lvl="1"/>
            <a:r>
              <a:rPr lang="en-US" sz="2800" dirty="0"/>
              <a:t>Energy (Calorie) Management</a:t>
            </a:r>
          </a:p>
          <a:p>
            <a:pPr lvl="1"/>
            <a:r>
              <a:rPr lang="en-US" sz="2800" dirty="0"/>
              <a:t>Adequate amounts of macronutrients</a:t>
            </a:r>
          </a:p>
          <a:p>
            <a:pPr lvl="1"/>
            <a:r>
              <a:rPr lang="en-US" sz="2800" dirty="0"/>
              <a:t>Appropriate hydration</a:t>
            </a:r>
          </a:p>
          <a:p>
            <a:pPr lvl="1"/>
            <a:r>
              <a:rPr lang="en-US" sz="2800" dirty="0"/>
              <a:t>Timing of meals for sustained energy </a:t>
            </a:r>
          </a:p>
        </p:txBody>
      </p:sp>
    </p:spTree>
    <p:extLst>
      <p:ext uri="{BB962C8B-B14F-4D97-AF65-F5344CB8AC3E}">
        <p14:creationId xmlns:p14="http://schemas.microsoft.com/office/powerpoint/2010/main" val="2127270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management</a:t>
            </a:r>
          </a:p>
        </p:txBody>
      </p:sp>
      <p:sp>
        <p:nvSpPr>
          <p:cNvPr id="3" name="Content Placeholder 2"/>
          <p:cNvSpPr>
            <a:spLocks noGrp="1"/>
          </p:cNvSpPr>
          <p:nvPr>
            <p:ph idx="1"/>
          </p:nvPr>
        </p:nvSpPr>
        <p:spPr>
          <a:xfrm>
            <a:off x="685799" y="2194560"/>
            <a:ext cx="11005457" cy="4380411"/>
          </a:xfrm>
        </p:spPr>
        <p:txBody>
          <a:bodyPr/>
          <a:lstStyle/>
          <a:p>
            <a:r>
              <a:rPr lang="en-US" dirty="0"/>
              <a:t>Athletes burn many more calories during exercise </a:t>
            </a:r>
          </a:p>
          <a:p>
            <a:pPr lvl="1"/>
            <a:r>
              <a:rPr lang="en-US" dirty="0"/>
              <a:t>Amount burned depends on the activity itself, intensity&amp; length of activity, and body weight of the athlete</a:t>
            </a:r>
          </a:p>
          <a:p>
            <a:r>
              <a:rPr lang="en-US" dirty="0"/>
              <a:t>Burning more calories means athletes should consume </a:t>
            </a:r>
            <a:r>
              <a:rPr lang="en-US" b="1" dirty="0"/>
              <a:t>more</a:t>
            </a:r>
            <a:r>
              <a:rPr lang="en-US" dirty="0"/>
              <a:t> calories to maintain a healthy body weight! </a:t>
            </a:r>
          </a:p>
          <a:p>
            <a:endParaRPr lang="en-US" dirty="0"/>
          </a:p>
          <a:p>
            <a:r>
              <a:rPr lang="en-US" sz="2000" b="1" dirty="0"/>
              <a:t>FOOD ENERGY INTAKE </a:t>
            </a:r>
            <a:r>
              <a:rPr lang="mr-IN" sz="2000" b="1" dirty="0"/>
              <a:t>–</a:t>
            </a:r>
            <a:r>
              <a:rPr lang="en-US" sz="2000" b="1" dirty="0"/>
              <a:t> EXERCISE ENERGY EXPENDITURE = ENERGY AVAILABILITY</a:t>
            </a:r>
          </a:p>
          <a:p>
            <a:r>
              <a:rPr lang="en-US" dirty="0"/>
              <a:t>Low energy availability will result in decreased performance</a:t>
            </a:r>
          </a:p>
          <a:p>
            <a:r>
              <a:rPr lang="en-US" dirty="0"/>
              <a:t>Athletes should avoid restricting calories unless recommended by a sports RD</a:t>
            </a:r>
          </a:p>
        </p:txBody>
      </p:sp>
    </p:spTree>
    <p:extLst>
      <p:ext uri="{BB962C8B-B14F-4D97-AF65-F5344CB8AC3E}">
        <p14:creationId xmlns:p14="http://schemas.microsoft.com/office/powerpoint/2010/main" val="1274938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3" y="764373"/>
            <a:ext cx="9329057" cy="1293028"/>
          </a:xfrm>
        </p:spPr>
        <p:txBody>
          <a:bodyPr/>
          <a:lstStyle/>
          <a:p>
            <a:r>
              <a:rPr lang="en-US" dirty="0"/>
              <a:t>Pre-workout nutrition pyramid</a:t>
            </a:r>
          </a:p>
        </p:txBody>
      </p:sp>
      <p:graphicFrame>
        <p:nvGraphicFramePr>
          <p:cNvPr id="3" name="Diagram 2"/>
          <p:cNvGraphicFramePr/>
          <p:nvPr>
            <p:extLst>
              <p:ext uri="{D42A27DB-BD31-4B8C-83A1-F6EECF244321}">
                <p14:modId xmlns:p14="http://schemas.microsoft.com/office/powerpoint/2010/main" val="1069374501"/>
              </p:ext>
            </p:extLst>
          </p:nvPr>
        </p:nvGraphicFramePr>
        <p:xfrm>
          <a:off x="2924629" y="1872343"/>
          <a:ext cx="7307943" cy="433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5079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29" y="764373"/>
            <a:ext cx="9089571" cy="1293028"/>
          </a:xfrm>
        </p:spPr>
        <p:txBody>
          <a:bodyPr/>
          <a:lstStyle/>
          <a:p>
            <a:r>
              <a:rPr lang="en-US" dirty="0"/>
              <a:t>Pre-workout nutrition pyramid</a:t>
            </a:r>
          </a:p>
        </p:txBody>
      </p:sp>
      <p:sp>
        <p:nvSpPr>
          <p:cNvPr id="3" name="Content Placeholder 2"/>
          <p:cNvSpPr>
            <a:spLocks noGrp="1"/>
          </p:cNvSpPr>
          <p:nvPr>
            <p:ph idx="1"/>
          </p:nvPr>
        </p:nvSpPr>
        <p:spPr>
          <a:xfrm>
            <a:off x="685800" y="1894114"/>
            <a:ext cx="6890657" cy="4680857"/>
          </a:xfrm>
        </p:spPr>
        <p:txBody>
          <a:bodyPr>
            <a:noAutofit/>
          </a:bodyPr>
          <a:lstStyle/>
          <a:p>
            <a:r>
              <a:rPr lang="en-US" b="1" dirty="0"/>
              <a:t>HEALTHY FATS: </a:t>
            </a:r>
            <a:r>
              <a:rPr lang="en-US" dirty="0"/>
              <a:t>stick to unsaturated! Natural peanut butter, olive oil, nuts</a:t>
            </a:r>
          </a:p>
          <a:p>
            <a:r>
              <a:rPr lang="en-US" b="1" dirty="0"/>
              <a:t>FRUITS &amp; VEGETABLES:  </a:t>
            </a:r>
            <a:r>
              <a:rPr lang="en-US" dirty="0"/>
              <a:t>fresh fruit, green beans, carrots, corn, peas (too much fiber can cause stomach distress)</a:t>
            </a:r>
          </a:p>
          <a:p>
            <a:r>
              <a:rPr lang="en-US" b="1" dirty="0"/>
              <a:t>LEAN PROTEIN:  </a:t>
            </a:r>
            <a:r>
              <a:rPr lang="en-US" dirty="0"/>
              <a:t>lean deli meats, Greek yogurt, eggs/egg whites, fish, skinless chicken breast, turkey breast, 93-96% lean beef </a:t>
            </a:r>
          </a:p>
          <a:p>
            <a:pPr lvl="1"/>
            <a:r>
              <a:rPr lang="en-US" dirty="0"/>
              <a:t>Protein supplements are generally NOT needed!</a:t>
            </a:r>
          </a:p>
          <a:p>
            <a:r>
              <a:rPr lang="en-US" b="1" dirty="0"/>
              <a:t>COMPLEX CARBOHYDRATES:  </a:t>
            </a:r>
            <a:r>
              <a:rPr lang="en-US" dirty="0"/>
              <a:t>sweet potatoes, baked potatoes, brown rice, pasta, whole grain breads/bagels/waffles/rolls, oatmeal, low-sugar cereals, white-wheat bread</a:t>
            </a:r>
          </a:p>
        </p:txBody>
      </p:sp>
      <p:sp>
        <p:nvSpPr>
          <p:cNvPr id="4" name="TextBox 3"/>
          <p:cNvSpPr txBox="1"/>
          <p:nvPr/>
        </p:nvSpPr>
        <p:spPr>
          <a:xfrm>
            <a:off x="8098971" y="2057401"/>
            <a:ext cx="3679372" cy="3816429"/>
          </a:xfrm>
          <a:prstGeom prst="rect">
            <a:avLst/>
          </a:prstGeom>
          <a:solidFill>
            <a:schemeClr val="accent2">
              <a:lumMod val="40000"/>
              <a:lumOff val="60000"/>
            </a:schemeClr>
          </a:solidFill>
        </p:spPr>
        <p:txBody>
          <a:bodyPr wrap="square" rtlCol="0">
            <a:spAutoFit/>
          </a:bodyPr>
          <a:lstStyle/>
          <a:p>
            <a:pPr algn="ctr"/>
            <a:r>
              <a:rPr lang="en-US" sz="2200" b="1" dirty="0"/>
              <a:t>What is CARB LOADING?</a:t>
            </a:r>
          </a:p>
          <a:p>
            <a:pPr marL="285750" indent="-285750">
              <a:buFont typeface="Arial" charset="0"/>
              <a:buChar char="•"/>
            </a:pPr>
            <a:r>
              <a:rPr lang="en-US" sz="2200" dirty="0"/>
              <a:t>Used to trick the muscles into storing more glycogen for extra energy</a:t>
            </a:r>
          </a:p>
          <a:p>
            <a:pPr marL="285750" indent="-285750">
              <a:buFont typeface="Arial" charset="0"/>
              <a:buChar char="•"/>
            </a:pPr>
            <a:r>
              <a:rPr lang="en-US" sz="2200" dirty="0"/>
              <a:t>Involves eating a diet high in carbohydrates for 3 days before a sports event, combined with decreased training intensity</a:t>
            </a:r>
          </a:p>
        </p:txBody>
      </p:sp>
    </p:spTree>
    <p:extLst>
      <p:ext uri="{BB962C8B-B14F-4D97-AF65-F5344CB8AC3E}">
        <p14:creationId xmlns:p14="http://schemas.microsoft.com/office/powerpoint/2010/main" val="306755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Should Athletes eat?</a:t>
            </a:r>
          </a:p>
        </p:txBody>
      </p:sp>
      <p:sp>
        <p:nvSpPr>
          <p:cNvPr id="3" name="Content Placeholder 2"/>
          <p:cNvSpPr>
            <a:spLocks noGrp="1"/>
          </p:cNvSpPr>
          <p:nvPr>
            <p:ph idx="1"/>
          </p:nvPr>
        </p:nvSpPr>
        <p:spPr>
          <a:xfrm>
            <a:off x="685800" y="2194560"/>
            <a:ext cx="9089571" cy="4024125"/>
          </a:xfrm>
        </p:spPr>
        <p:txBody>
          <a:bodyPr>
            <a:normAutofit fontScale="92500" lnSpcReduction="10000"/>
          </a:bodyPr>
          <a:lstStyle/>
          <a:p>
            <a:r>
              <a:rPr lang="en-US" sz="4000" dirty="0"/>
              <a:t>3 </a:t>
            </a:r>
            <a:r>
              <a:rPr lang="mr-IN" sz="4000" dirty="0"/>
              <a:t>–</a:t>
            </a:r>
            <a:r>
              <a:rPr lang="en-US" sz="4000" dirty="0"/>
              <a:t> 4 hours prior to the game/event</a:t>
            </a:r>
          </a:p>
          <a:p>
            <a:pPr lvl="1"/>
            <a:r>
              <a:rPr lang="en-US" sz="3200" dirty="0"/>
              <a:t>Allows for digestion &amp; absorption</a:t>
            </a:r>
          </a:p>
          <a:p>
            <a:pPr lvl="1"/>
            <a:r>
              <a:rPr lang="en-US" sz="3200" dirty="0"/>
              <a:t>Minimizes stomach distress</a:t>
            </a:r>
          </a:p>
          <a:p>
            <a:pPr lvl="1"/>
            <a:r>
              <a:rPr lang="en-US" sz="3200" dirty="0"/>
              <a:t>Take your time eating! (20-30 min)</a:t>
            </a:r>
          </a:p>
          <a:p>
            <a:pPr lvl="1"/>
            <a:r>
              <a:rPr lang="en-US" sz="3200" dirty="0"/>
              <a:t>Add salt to prevent muscle cramps</a:t>
            </a:r>
          </a:p>
          <a:p>
            <a:pPr lvl="1"/>
            <a:r>
              <a:rPr lang="en-US" sz="3200" dirty="0"/>
              <a:t>May wish to eat slow-acting carbohydrate 30 min prior to stabilize blood sugar</a:t>
            </a:r>
          </a:p>
          <a:p>
            <a:pPr lvl="1"/>
            <a:r>
              <a:rPr lang="en-US" sz="3200" dirty="0"/>
              <a:t>This is in ADDITION to regular meals throughout the day- don’t skip meals!</a:t>
            </a:r>
          </a:p>
        </p:txBody>
      </p:sp>
    </p:spTree>
    <p:extLst>
      <p:ext uri="{BB962C8B-B14F-4D97-AF65-F5344CB8AC3E}">
        <p14:creationId xmlns:p14="http://schemas.microsoft.com/office/powerpoint/2010/main" val="108529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be avoided?</a:t>
            </a:r>
          </a:p>
        </p:txBody>
      </p:sp>
      <p:sp>
        <p:nvSpPr>
          <p:cNvPr id="4" name="Content Placeholder 3"/>
          <p:cNvSpPr>
            <a:spLocks noGrp="1"/>
          </p:cNvSpPr>
          <p:nvPr>
            <p:ph sz="half" idx="1"/>
          </p:nvPr>
        </p:nvSpPr>
        <p:spPr/>
        <p:txBody>
          <a:bodyPr>
            <a:normAutofit fontScale="92500"/>
          </a:bodyPr>
          <a:lstStyle/>
          <a:p>
            <a:pPr algn="just"/>
            <a:r>
              <a:rPr lang="en-US" sz="2800" dirty="0"/>
              <a:t>High-fat or fried foods </a:t>
            </a:r>
          </a:p>
          <a:p>
            <a:pPr lvl="1" algn="just"/>
            <a:r>
              <a:rPr lang="en-US" sz="2600" dirty="0"/>
              <a:t>meats, fries, heavy cream or cheese sauces like alfredo</a:t>
            </a:r>
          </a:p>
          <a:p>
            <a:pPr algn="just"/>
            <a:r>
              <a:rPr lang="en-US" sz="2800" dirty="0"/>
              <a:t>High-sugar fluids</a:t>
            </a:r>
          </a:p>
          <a:p>
            <a:pPr lvl="1" algn="just"/>
            <a:r>
              <a:rPr lang="en-US" sz="2600" dirty="0"/>
              <a:t>soda, sports drinks</a:t>
            </a:r>
          </a:p>
          <a:p>
            <a:r>
              <a:rPr lang="en-US" sz="2800" dirty="0"/>
              <a:t>High-fiber or cruciferous vegetables </a:t>
            </a:r>
          </a:p>
          <a:p>
            <a:pPr lvl="1"/>
            <a:r>
              <a:rPr lang="en-US" sz="2600" dirty="0"/>
              <a:t>broccoli, cauliflower, cabbage, Brussels sprouts, onions, garlic, peppers</a:t>
            </a:r>
          </a:p>
          <a:p>
            <a:endParaRPr lang="en-US" dirty="0"/>
          </a:p>
        </p:txBody>
      </p:sp>
      <p:sp>
        <p:nvSpPr>
          <p:cNvPr id="5" name="Content Placeholder 4"/>
          <p:cNvSpPr>
            <a:spLocks noGrp="1"/>
          </p:cNvSpPr>
          <p:nvPr>
            <p:ph sz="half" idx="2"/>
          </p:nvPr>
        </p:nvSpPr>
        <p:spPr>
          <a:xfrm>
            <a:off x="6172200" y="2241268"/>
            <a:ext cx="5334000" cy="2996513"/>
          </a:xfrm>
        </p:spPr>
        <p:txBody>
          <a:bodyPr>
            <a:normAutofit fontScale="92500"/>
          </a:bodyPr>
          <a:lstStyle/>
          <a:p>
            <a:pPr algn="just"/>
            <a:r>
              <a:rPr lang="en-US" sz="2800" dirty="0"/>
              <a:t>New foods</a:t>
            </a:r>
          </a:p>
          <a:p>
            <a:pPr algn="just"/>
            <a:r>
              <a:rPr lang="en-US" sz="2800" dirty="0"/>
              <a:t>Spicy foods</a:t>
            </a:r>
          </a:p>
          <a:p>
            <a:pPr algn="just"/>
            <a:r>
              <a:rPr lang="en-US" sz="2800" dirty="0"/>
              <a:t>Raw fish</a:t>
            </a:r>
          </a:p>
          <a:p>
            <a:pPr algn="just"/>
            <a:r>
              <a:rPr lang="en-US" sz="2800" dirty="0"/>
              <a:t>Large portions</a:t>
            </a:r>
          </a:p>
          <a:p>
            <a:pPr algn="just"/>
            <a:r>
              <a:rPr lang="en-US" sz="2800" dirty="0"/>
              <a:t>Energy drinks</a:t>
            </a:r>
          </a:p>
          <a:p>
            <a:pPr algn="just"/>
            <a:r>
              <a:rPr lang="en-US" sz="2800" dirty="0"/>
              <a:t>Harmful supplements</a:t>
            </a:r>
          </a:p>
        </p:txBody>
      </p:sp>
    </p:spTree>
    <p:extLst>
      <p:ext uri="{BB962C8B-B14F-4D97-AF65-F5344CB8AC3E}">
        <p14:creationId xmlns:p14="http://schemas.microsoft.com/office/powerpoint/2010/main" val="170632022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9981</TotalTime>
  <Words>2023</Words>
  <Application>Microsoft Office PowerPoint</Application>
  <PresentationFormat>Widescreen</PresentationFormat>
  <Paragraphs>204</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Mangal</vt:lpstr>
      <vt:lpstr>Vapor Trail</vt:lpstr>
      <vt:lpstr>Going the Distance</vt:lpstr>
      <vt:lpstr>Muscle strength vs. endurance</vt:lpstr>
      <vt:lpstr>Anaerobic vs. aerobic energy</vt:lpstr>
      <vt:lpstr>Athletic performance &amp;  good nutrition</vt:lpstr>
      <vt:lpstr>Energy management</vt:lpstr>
      <vt:lpstr>Pre-workout nutrition pyramid</vt:lpstr>
      <vt:lpstr>Pre-workout nutrition pyramid</vt:lpstr>
      <vt:lpstr>When Should Athletes eat?</vt:lpstr>
      <vt:lpstr>What should be avoided?</vt:lpstr>
      <vt:lpstr>Refueling During exercise</vt:lpstr>
      <vt:lpstr>Post-workout recovery</vt:lpstr>
      <vt:lpstr>Eating well in the off-season</vt:lpstr>
      <vt:lpstr>Staying hydrated</vt:lpstr>
      <vt:lpstr>Weight Concerns</vt:lpstr>
      <vt:lpstr>Female athlete triad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the Distance</dc:title>
  <dc:creator>Leigh Anne Church</dc:creator>
  <cp:lastModifiedBy>Debbie Sturgill</cp:lastModifiedBy>
  <cp:revision>34</cp:revision>
  <cp:lastPrinted>2017-05-18T12:42:32Z</cp:lastPrinted>
  <dcterms:created xsi:type="dcterms:W3CDTF">2016-12-11T22:16:34Z</dcterms:created>
  <dcterms:modified xsi:type="dcterms:W3CDTF">2017-11-15T14:38:19Z</dcterms:modified>
</cp:coreProperties>
</file>